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71" r:id="rId2"/>
    <p:sldId id="349" r:id="rId3"/>
    <p:sldId id="369" r:id="rId4"/>
    <p:sldId id="370" r:id="rId5"/>
    <p:sldId id="371" r:id="rId6"/>
    <p:sldId id="372" r:id="rId7"/>
    <p:sldId id="373" r:id="rId8"/>
    <p:sldId id="374" r:id="rId9"/>
    <p:sldId id="375" r:id="rId10"/>
    <p:sldId id="376" r:id="rId11"/>
    <p:sldId id="377" r:id="rId12"/>
    <p:sldId id="379" r:id="rId13"/>
    <p:sldId id="378" r:id="rId14"/>
    <p:sldId id="380" r:id="rId15"/>
    <p:sldId id="381" r:id="rId16"/>
    <p:sldId id="382" r:id="rId17"/>
    <p:sldId id="383" r:id="rId18"/>
    <p:sldId id="384" r:id="rId19"/>
    <p:sldId id="385" r:id="rId20"/>
    <p:sldId id="386" r:id="rId21"/>
    <p:sldId id="387" r:id="rId22"/>
    <p:sldId id="388" r:id="rId23"/>
    <p:sldId id="389" r:id="rId24"/>
    <p:sldId id="390" r:id="rId25"/>
    <p:sldId id="348"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2" d="100"/>
          <a:sy n="82" d="100"/>
        </p:scale>
        <p:origin x="691"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F5846F-58A9-4723-8AAD-5E2AF35DBB8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8D09D73-B528-44E1-8182-A908BBC0061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87D2B46-0435-4E2E-A883-5E31DFF7B19C}"/>
              </a:ext>
            </a:extLst>
          </p:cNvPr>
          <p:cNvSpPr>
            <a:spLocks noGrp="1"/>
          </p:cNvSpPr>
          <p:nvPr>
            <p:ph type="dt" sz="half" idx="10"/>
          </p:nvPr>
        </p:nvSpPr>
        <p:spPr/>
        <p:txBody>
          <a:bodyPr/>
          <a:lstStyle/>
          <a:p>
            <a:fld id="{36AEA303-9930-428B-A9A4-D0E1F5B603A5}" type="datetimeFigureOut">
              <a:rPr lang="en-US" smtClean="0"/>
              <a:t>9/15/2021</a:t>
            </a:fld>
            <a:endParaRPr lang="en-US"/>
          </a:p>
        </p:txBody>
      </p:sp>
      <p:sp>
        <p:nvSpPr>
          <p:cNvPr id="5" name="Footer Placeholder 4">
            <a:extLst>
              <a:ext uri="{FF2B5EF4-FFF2-40B4-BE49-F238E27FC236}">
                <a16:creationId xmlns:a16="http://schemas.microsoft.com/office/drawing/2014/main" id="{D6C5B53E-972C-40C8-ABE7-FEF49770485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92D4E1F-8363-41D4-A4A9-32DCDE0CC1EC}"/>
              </a:ext>
            </a:extLst>
          </p:cNvPr>
          <p:cNvSpPr>
            <a:spLocks noGrp="1"/>
          </p:cNvSpPr>
          <p:nvPr>
            <p:ph type="sldNum" sz="quarter" idx="12"/>
          </p:nvPr>
        </p:nvSpPr>
        <p:spPr/>
        <p:txBody>
          <a:bodyPr/>
          <a:lstStyle/>
          <a:p>
            <a:fld id="{64D59F8A-32EC-40F1-BAB8-0B0AB7DE39D3}" type="slidenum">
              <a:rPr lang="en-US" smtClean="0"/>
              <a:t>‹#›</a:t>
            </a:fld>
            <a:endParaRPr lang="en-US"/>
          </a:p>
        </p:txBody>
      </p:sp>
    </p:spTree>
    <p:extLst>
      <p:ext uri="{BB962C8B-B14F-4D97-AF65-F5344CB8AC3E}">
        <p14:creationId xmlns:p14="http://schemas.microsoft.com/office/powerpoint/2010/main" val="39988102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A14D0D-7EA7-4C16-8E18-79480360ECF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2BA0E44-846C-4FE4-9235-D66EA7ABDEF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DA416BD-450A-4E2D-934C-36A4431FF5DD}"/>
              </a:ext>
            </a:extLst>
          </p:cNvPr>
          <p:cNvSpPr>
            <a:spLocks noGrp="1"/>
          </p:cNvSpPr>
          <p:nvPr>
            <p:ph type="dt" sz="half" idx="10"/>
          </p:nvPr>
        </p:nvSpPr>
        <p:spPr/>
        <p:txBody>
          <a:bodyPr/>
          <a:lstStyle/>
          <a:p>
            <a:fld id="{36AEA303-9930-428B-A9A4-D0E1F5B603A5}" type="datetimeFigureOut">
              <a:rPr lang="en-US" smtClean="0"/>
              <a:t>9/15/2021</a:t>
            </a:fld>
            <a:endParaRPr lang="en-US"/>
          </a:p>
        </p:txBody>
      </p:sp>
      <p:sp>
        <p:nvSpPr>
          <p:cNvPr id="5" name="Footer Placeholder 4">
            <a:extLst>
              <a:ext uri="{FF2B5EF4-FFF2-40B4-BE49-F238E27FC236}">
                <a16:creationId xmlns:a16="http://schemas.microsoft.com/office/drawing/2014/main" id="{49FCA3B3-4071-485C-BDDA-E7B82CC2BC9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C41D203-E93B-4877-9A92-B192019C1710}"/>
              </a:ext>
            </a:extLst>
          </p:cNvPr>
          <p:cNvSpPr>
            <a:spLocks noGrp="1"/>
          </p:cNvSpPr>
          <p:nvPr>
            <p:ph type="sldNum" sz="quarter" idx="12"/>
          </p:nvPr>
        </p:nvSpPr>
        <p:spPr/>
        <p:txBody>
          <a:bodyPr/>
          <a:lstStyle/>
          <a:p>
            <a:fld id="{64D59F8A-32EC-40F1-BAB8-0B0AB7DE39D3}" type="slidenum">
              <a:rPr lang="en-US" smtClean="0"/>
              <a:t>‹#›</a:t>
            </a:fld>
            <a:endParaRPr lang="en-US"/>
          </a:p>
        </p:txBody>
      </p:sp>
    </p:spTree>
    <p:extLst>
      <p:ext uri="{BB962C8B-B14F-4D97-AF65-F5344CB8AC3E}">
        <p14:creationId xmlns:p14="http://schemas.microsoft.com/office/powerpoint/2010/main" val="23875506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7C2A5E0-6E0C-48D8-8CD2-5E81A9D1AFE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F43BC97-B6F4-442E-BDA1-F69AD1AE249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B001FC-C905-4279-9189-7CEDC60C1F5F}"/>
              </a:ext>
            </a:extLst>
          </p:cNvPr>
          <p:cNvSpPr>
            <a:spLocks noGrp="1"/>
          </p:cNvSpPr>
          <p:nvPr>
            <p:ph type="dt" sz="half" idx="10"/>
          </p:nvPr>
        </p:nvSpPr>
        <p:spPr/>
        <p:txBody>
          <a:bodyPr/>
          <a:lstStyle/>
          <a:p>
            <a:fld id="{36AEA303-9930-428B-A9A4-D0E1F5B603A5}" type="datetimeFigureOut">
              <a:rPr lang="en-US" smtClean="0"/>
              <a:t>9/15/2021</a:t>
            </a:fld>
            <a:endParaRPr lang="en-US"/>
          </a:p>
        </p:txBody>
      </p:sp>
      <p:sp>
        <p:nvSpPr>
          <p:cNvPr id="5" name="Footer Placeholder 4">
            <a:extLst>
              <a:ext uri="{FF2B5EF4-FFF2-40B4-BE49-F238E27FC236}">
                <a16:creationId xmlns:a16="http://schemas.microsoft.com/office/drawing/2014/main" id="{E7B43442-BF67-4B59-A8F2-BCABD250983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223C55F-DFCB-4DCD-AD60-1EFFAAFA76DA}"/>
              </a:ext>
            </a:extLst>
          </p:cNvPr>
          <p:cNvSpPr>
            <a:spLocks noGrp="1"/>
          </p:cNvSpPr>
          <p:nvPr>
            <p:ph type="sldNum" sz="quarter" idx="12"/>
          </p:nvPr>
        </p:nvSpPr>
        <p:spPr/>
        <p:txBody>
          <a:bodyPr/>
          <a:lstStyle/>
          <a:p>
            <a:fld id="{64D59F8A-32EC-40F1-BAB8-0B0AB7DE39D3}" type="slidenum">
              <a:rPr lang="en-US" smtClean="0"/>
              <a:t>‹#›</a:t>
            </a:fld>
            <a:endParaRPr lang="en-US"/>
          </a:p>
        </p:txBody>
      </p:sp>
    </p:spTree>
    <p:extLst>
      <p:ext uri="{BB962C8B-B14F-4D97-AF65-F5344CB8AC3E}">
        <p14:creationId xmlns:p14="http://schemas.microsoft.com/office/powerpoint/2010/main" val="5906938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9E3329-6FFE-4153-B769-DE7D676A9BE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54D6374-6168-438B-B2E8-F2AC50E8482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DDA41C6-6A72-4AE4-AA6C-2D174395A4EB}"/>
              </a:ext>
            </a:extLst>
          </p:cNvPr>
          <p:cNvSpPr>
            <a:spLocks noGrp="1"/>
          </p:cNvSpPr>
          <p:nvPr>
            <p:ph type="dt" sz="half" idx="10"/>
          </p:nvPr>
        </p:nvSpPr>
        <p:spPr/>
        <p:txBody>
          <a:bodyPr/>
          <a:lstStyle/>
          <a:p>
            <a:fld id="{36AEA303-9930-428B-A9A4-D0E1F5B603A5}" type="datetimeFigureOut">
              <a:rPr lang="en-US" smtClean="0"/>
              <a:t>9/15/2021</a:t>
            </a:fld>
            <a:endParaRPr lang="en-US"/>
          </a:p>
        </p:txBody>
      </p:sp>
      <p:sp>
        <p:nvSpPr>
          <p:cNvPr id="5" name="Footer Placeholder 4">
            <a:extLst>
              <a:ext uri="{FF2B5EF4-FFF2-40B4-BE49-F238E27FC236}">
                <a16:creationId xmlns:a16="http://schemas.microsoft.com/office/drawing/2014/main" id="{2C982C50-D6E3-4806-ABD5-A81BD43832B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F87B58-1BC6-48E4-B06F-4203699634E8}"/>
              </a:ext>
            </a:extLst>
          </p:cNvPr>
          <p:cNvSpPr>
            <a:spLocks noGrp="1"/>
          </p:cNvSpPr>
          <p:nvPr>
            <p:ph type="sldNum" sz="quarter" idx="12"/>
          </p:nvPr>
        </p:nvSpPr>
        <p:spPr/>
        <p:txBody>
          <a:bodyPr/>
          <a:lstStyle/>
          <a:p>
            <a:fld id="{64D59F8A-32EC-40F1-BAB8-0B0AB7DE39D3}" type="slidenum">
              <a:rPr lang="en-US" smtClean="0"/>
              <a:t>‹#›</a:t>
            </a:fld>
            <a:endParaRPr lang="en-US"/>
          </a:p>
        </p:txBody>
      </p:sp>
    </p:spTree>
    <p:extLst>
      <p:ext uri="{BB962C8B-B14F-4D97-AF65-F5344CB8AC3E}">
        <p14:creationId xmlns:p14="http://schemas.microsoft.com/office/powerpoint/2010/main" val="30162807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F867ED-3E9E-4F3D-BD38-8C4E756974A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F6C81A2-F94A-424C-9E8B-97176189417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EBDE5BF-67F2-4B86-959E-03287AAAEC73}"/>
              </a:ext>
            </a:extLst>
          </p:cNvPr>
          <p:cNvSpPr>
            <a:spLocks noGrp="1"/>
          </p:cNvSpPr>
          <p:nvPr>
            <p:ph type="dt" sz="half" idx="10"/>
          </p:nvPr>
        </p:nvSpPr>
        <p:spPr/>
        <p:txBody>
          <a:bodyPr/>
          <a:lstStyle/>
          <a:p>
            <a:fld id="{36AEA303-9930-428B-A9A4-D0E1F5B603A5}" type="datetimeFigureOut">
              <a:rPr lang="en-US" smtClean="0"/>
              <a:t>9/15/2021</a:t>
            </a:fld>
            <a:endParaRPr lang="en-US"/>
          </a:p>
        </p:txBody>
      </p:sp>
      <p:sp>
        <p:nvSpPr>
          <p:cNvPr id="5" name="Footer Placeholder 4">
            <a:extLst>
              <a:ext uri="{FF2B5EF4-FFF2-40B4-BE49-F238E27FC236}">
                <a16:creationId xmlns:a16="http://schemas.microsoft.com/office/drawing/2014/main" id="{27AAA2C6-F29F-43D1-8D8F-86DF1FCC3BE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5987F5-8E4A-4613-AF21-42AAF0FC2A2D}"/>
              </a:ext>
            </a:extLst>
          </p:cNvPr>
          <p:cNvSpPr>
            <a:spLocks noGrp="1"/>
          </p:cNvSpPr>
          <p:nvPr>
            <p:ph type="sldNum" sz="quarter" idx="12"/>
          </p:nvPr>
        </p:nvSpPr>
        <p:spPr/>
        <p:txBody>
          <a:bodyPr/>
          <a:lstStyle/>
          <a:p>
            <a:fld id="{64D59F8A-32EC-40F1-BAB8-0B0AB7DE39D3}" type="slidenum">
              <a:rPr lang="en-US" smtClean="0"/>
              <a:t>‹#›</a:t>
            </a:fld>
            <a:endParaRPr lang="en-US"/>
          </a:p>
        </p:txBody>
      </p:sp>
    </p:spTree>
    <p:extLst>
      <p:ext uri="{BB962C8B-B14F-4D97-AF65-F5344CB8AC3E}">
        <p14:creationId xmlns:p14="http://schemas.microsoft.com/office/powerpoint/2010/main" val="14219883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B4BEF-D772-4B73-B8D4-CEB1B612218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068606C-684E-4127-B2D8-37384BB2711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37C0090-710F-4E77-8CB2-21A4F560316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FB1707F-DA69-411B-8E2A-D99F81B818FB}"/>
              </a:ext>
            </a:extLst>
          </p:cNvPr>
          <p:cNvSpPr>
            <a:spLocks noGrp="1"/>
          </p:cNvSpPr>
          <p:nvPr>
            <p:ph type="dt" sz="half" idx="10"/>
          </p:nvPr>
        </p:nvSpPr>
        <p:spPr/>
        <p:txBody>
          <a:bodyPr/>
          <a:lstStyle/>
          <a:p>
            <a:fld id="{36AEA303-9930-428B-A9A4-D0E1F5B603A5}" type="datetimeFigureOut">
              <a:rPr lang="en-US" smtClean="0"/>
              <a:t>9/15/2021</a:t>
            </a:fld>
            <a:endParaRPr lang="en-US"/>
          </a:p>
        </p:txBody>
      </p:sp>
      <p:sp>
        <p:nvSpPr>
          <p:cNvPr id="6" name="Footer Placeholder 5">
            <a:extLst>
              <a:ext uri="{FF2B5EF4-FFF2-40B4-BE49-F238E27FC236}">
                <a16:creationId xmlns:a16="http://schemas.microsoft.com/office/drawing/2014/main" id="{A5420453-DDE0-48FF-82A7-F44BBDDFC2C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7766937-04DE-4D58-8811-647918299360}"/>
              </a:ext>
            </a:extLst>
          </p:cNvPr>
          <p:cNvSpPr>
            <a:spLocks noGrp="1"/>
          </p:cNvSpPr>
          <p:nvPr>
            <p:ph type="sldNum" sz="quarter" idx="12"/>
          </p:nvPr>
        </p:nvSpPr>
        <p:spPr/>
        <p:txBody>
          <a:bodyPr/>
          <a:lstStyle/>
          <a:p>
            <a:fld id="{64D59F8A-32EC-40F1-BAB8-0B0AB7DE39D3}" type="slidenum">
              <a:rPr lang="en-US" smtClean="0"/>
              <a:t>‹#›</a:t>
            </a:fld>
            <a:endParaRPr lang="en-US"/>
          </a:p>
        </p:txBody>
      </p:sp>
    </p:spTree>
    <p:extLst>
      <p:ext uri="{BB962C8B-B14F-4D97-AF65-F5344CB8AC3E}">
        <p14:creationId xmlns:p14="http://schemas.microsoft.com/office/powerpoint/2010/main" val="2375172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519541-0635-42ED-AFAF-226A7A91AB0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A283CD3-CCD9-4F4E-891D-DA0356DBAD6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378521B-5370-470A-8898-5F3E4293832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1C61D7-3F45-4CD2-BD4C-B0A5FA2555C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18E0EA1-F22F-4A19-993A-9003D00F629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5D5D90D-CF86-490B-9CCF-BEC87CF60F69}"/>
              </a:ext>
            </a:extLst>
          </p:cNvPr>
          <p:cNvSpPr>
            <a:spLocks noGrp="1"/>
          </p:cNvSpPr>
          <p:nvPr>
            <p:ph type="dt" sz="half" idx="10"/>
          </p:nvPr>
        </p:nvSpPr>
        <p:spPr/>
        <p:txBody>
          <a:bodyPr/>
          <a:lstStyle/>
          <a:p>
            <a:fld id="{36AEA303-9930-428B-A9A4-D0E1F5B603A5}" type="datetimeFigureOut">
              <a:rPr lang="en-US" smtClean="0"/>
              <a:t>9/15/2021</a:t>
            </a:fld>
            <a:endParaRPr lang="en-US"/>
          </a:p>
        </p:txBody>
      </p:sp>
      <p:sp>
        <p:nvSpPr>
          <p:cNvPr id="8" name="Footer Placeholder 7">
            <a:extLst>
              <a:ext uri="{FF2B5EF4-FFF2-40B4-BE49-F238E27FC236}">
                <a16:creationId xmlns:a16="http://schemas.microsoft.com/office/drawing/2014/main" id="{CCC86DA9-DF87-493A-B277-DA58E13F980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1938361-9FD0-45EE-B330-F80AF09909CB}"/>
              </a:ext>
            </a:extLst>
          </p:cNvPr>
          <p:cNvSpPr>
            <a:spLocks noGrp="1"/>
          </p:cNvSpPr>
          <p:nvPr>
            <p:ph type="sldNum" sz="quarter" idx="12"/>
          </p:nvPr>
        </p:nvSpPr>
        <p:spPr/>
        <p:txBody>
          <a:bodyPr/>
          <a:lstStyle/>
          <a:p>
            <a:fld id="{64D59F8A-32EC-40F1-BAB8-0B0AB7DE39D3}" type="slidenum">
              <a:rPr lang="en-US" smtClean="0"/>
              <a:t>‹#›</a:t>
            </a:fld>
            <a:endParaRPr lang="en-US"/>
          </a:p>
        </p:txBody>
      </p:sp>
    </p:spTree>
    <p:extLst>
      <p:ext uri="{BB962C8B-B14F-4D97-AF65-F5344CB8AC3E}">
        <p14:creationId xmlns:p14="http://schemas.microsoft.com/office/powerpoint/2010/main" val="16082767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8542FB-46FB-49D7-B843-6798F3DA111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0BB499E-8B89-4F76-95DA-27A4592687E0}"/>
              </a:ext>
            </a:extLst>
          </p:cNvPr>
          <p:cNvSpPr>
            <a:spLocks noGrp="1"/>
          </p:cNvSpPr>
          <p:nvPr>
            <p:ph type="dt" sz="half" idx="10"/>
          </p:nvPr>
        </p:nvSpPr>
        <p:spPr/>
        <p:txBody>
          <a:bodyPr/>
          <a:lstStyle/>
          <a:p>
            <a:fld id="{36AEA303-9930-428B-A9A4-D0E1F5B603A5}" type="datetimeFigureOut">
              <a:rPr lang="en-US" smtClean="0"/>
              <a:t>9/15/2021</a:t>
            </a:fld>
            <a:endParaRPr lang="en-US"/>
          </a:p>
        </p:txBody>
      </p:sp>
      <p:sp>
        <p:nvSpPr>
          <p:cNvPr id="4" name="Footer Placeholder 3">
            <a:extLst>
              <a:ext uri="{FF2B5EF4-FFF2-40B4-BE49-F238E27FC236}">
                <a16:creationId xmlns:a16="http://schemas.microsoft.com/office/drawing/2014/main" id="{F6FE959E-4C45-4853-851D-E2304063A9A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3D5B77A-FC1F-41E9-B5B8-B068E51A7353}"/>
              </a:ext>
            </a:extLst>
          </p:cNvPr>
          <p:cNvSpPr>
            <a:spLocks noGrp="1"/>
          </p:cNvSpPr>
          <p:nvPr>
            <p:ph type="sldNum" sz="quarter" idx="12"/>
          </p:nvPr>
        </p:nvSpPr>
        <p:spPr/>
        <p:txBody>
          <a:bodyPr/>
          <a:lstStyle/>
          <a:p>
            <a:fld id="{64D59F8A-32EC-40F1-BAB8-0B0AB7DE39D3}" type="slidenum">
              <a:rPr lang="en-US" smtClean="0"/>
              <a:t>‹#›</a:t>
            </a:fld>
            <a:endParaRPr lang="en-US"/>
          </a:p>
        </p:txBody>
      </p:sp>
    </p:spTree>
    <p:extLst>
      <p:ext uri="{BB962C8B-B14F-4D97-AF65-F5344CB8AC3E}">
        <p14:creationId xmlns:p14="http://schemas.microsoft.com/office/powerpoint/2010/main" val="3245416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9E082A1-67AE-440C-ABD9-595EA94C2B6F}"/>
              </a:ext>
            </a:extLst>
          </p:cNvPr>
          <p:cNvSpPr>
            <a:spLocks noGrp="1"/>
          </p:cNvSpPr>
          <p:nvPr>
            <p:ph type="dt" sz="half" idx="10"/>
          </p:nvPr>
        </p:nvSpPr>
        <p:spPr/>
        <p:txBody>
          <a:bodyPr/>
          <a:lstStyle/>
          <a:p>
            <a:fld id="{36AEA303-9930-428B-A9A4-D0E1F5B603A5}" type="datetimeFigureOut">
              <a:rPr lang="en-US" smtClean="0"/>
              <a:t>9/15/2021</a:t>
            </a:fld>
            <a:endParaRPr lang="en-US"/>
          </a:p>
        </p:txBody>
      </p:sp>
      <p:sp>
        <p:nvSpPr>
          <p:cNvPr id="3" name="Footer Placeholder 2">
            <a:extLst>
              <a:ext uri="{FF2B5EF4-FFF2-40B4-BE49-F238E27FC236}">
                <a16:creationId xmlns:a16="http://schemas.microsoft.com/office/drawing/2014/main" id="{63418DAD-C59B-430C-9B12-9BE14B3883B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32D45A6-9F41-489E-BC60-510AD1E620A8}"/>
              </a:ext>
            </a:extLst>
          </p:cNvPr>
          <p:cNvSpPr>
            <a:spLocks noGrp="1"/>
          </p:cNvSpPr>
          <p:nvPr>
            <p:ph type="sldNum" sz="quarter" idx="12"/>
          </p:nvPr>
        </p:nvSpPr>
        <p:spPr/>
        <p:txBody>
          <a:bodyPr/>
          <a:lstStyle/>
          <a:p>
            <a:fld id="{64D59F8A-32EC-40F1-BAB8-0B0AB7DE39D3}" type="slidenum">
              <a:rPr lang="en-US" smtClean="0"/>
              <a:t>‹#›</a:t>
            </a:fld>
            <a:endParaRPr lang="en-US"/>
          </a:p>
        </p:txBody>
      </p:sp>
    </p:spTree>
    <p:extLst>
      <p:ext uri="{BB962C8B-B14F-4D97-AF65-F5344CB8AC3E}">
        <p14:creationId xmlns:p14="http://schemas.microsoft.com/office/powerpoint/2010/main" val="34083251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E19789-8F89-4BBF-9F83-FD1094C722E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C9C0728-F8E9-4BE7-8FF9-CCCA819BCDB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9C29A5A-B74F-465A-9CD9-261681D5DAD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FB5B4ED-B98B-459A-A260-92A6ED033806}"/>
              </a:ext>
            </a:extLst>
          </p:cNvPr>
          <p:cNvSpPr>
            <a:spLocks noGrp="1"/>
          </p:cNvSpPr>
          <p:nvPr>
            <p:ph type="dt" sz="half" idx="10"/>
          </p:nvPr>
        </p:nvSpPr>
        <p:spPr/>
        <p:txBody>
          <a:bodyPr/>
          <a:lstStyle/>
          <a:p>
            <a:fld id="{36AEA303-9930-428B-A9A4-D0E1F5B603A5}" type="datetimeFigureOut">
              <a:rPr lang="en-US" smtClean="0"/>
              <a:t>9/15/2021</a:t>
            </a:fld>
            <a:endParaRPr lang="en-US"/>
          </a:p>
        </p:txBody>
      </p:sp>
      <p:sp>
        <p:nvSpPr>
          <p:cNvPr id="6" name="Footer Placeholder 5">
            <a:extLst>
              <a:ext uri="{FF2B5EF4-FFF2-40B4-BE49-F238E27FC236}">
                <a16:creationId xmlns:a16="http://schemas.microsoft.com/office/drawing/2014/main" id="{44A5C537-9B36-4448-883C-6A9E24CADA5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ED3F079-6249-48CE-A0F5-F3861D21B93F}"/>
              </a:ext>
            </a:extLst>
          </p:cNvPr>
          <p:cNvSpPr>
            <a:spLocks noGrp="1"/>
          </p:cNvSpPr>
          <p:nvPr>
            <p:ph type="sldNum" sz="quarter" idx="12"/>
          </p:nvPr>
        </p:nvSpPr>
        <p:spPr/>
        <p:txBody>
          <a:bodyPr/>
          <a:lstStyle/>
          <a:p>
            <a:fld id="{64D59F8A-32EC-40F1-BAB8-0B0AB7DE39D3}" type="slidenum">
              <a:rPr lang="en-US" smtClean="0"/>
              <a:t>‹#›</a:t>
            </a:fld>
            <a:endParaRPr lang="en-US"/>
          </a:p>
        </p:txBody>
      </p:sp>
    </p:spTree>
    <p:extLst>
      <p:ext uri="{BB962C8B-B14F-4D97-AF65-F5344CB8AC3E}">
        <p14:creationId xmlns:p14="http://schemas.microsoft.com/office/powerpoint/2010/main" val="34373870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8BAEB8-6479-44A2-A00E-9B36F1FD27A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F61F608-B0A2-4468-B4F2-E8C9E191317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EBDF6FA-7066-422F-8164-FB00EEDD763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22DCB84-51F0-4B86-9DB4-4B1805642F03}"/>
              </a:ext>
            </a:extLst>
          </p:cNvPr>
          <p:cNvSpPr>
            <a:spLocks noGrp="1"/>
          </p:cNvSpPr>
          <p:nvPr>
            <p:ph type="dt" sz="half" idx="10"/>
          </p:nvPr>
        </p:nvSpPr>
        <p:spPr/>
        <p:txBody>
          <a:bodyPr/>
          <a:lstStyle/>
          <a:p>
            <a:fld id="{36AEA303-9930-428B-A9A4-D0E1F5B603A5}" type="datetimeFigureOut">
              <a:rPr lang="en-US" smtClean="0"/>
              <a:t>9/15/2021</a:t>
            </a:fld>
            <a:endParaRPr lang="en-US"/>
          </a:p>
        </p:txBody>
      </p:sp>
      <p:sp>
        <p:nvSpPr>
          <p:cNvPr id="6" name="Footer Placeholder 5">
            <a:extLst>
              <a:ext uri="{FF2B5EF4-FFF2-40B4-BE49-F238E27FC236}">
                <a16:creationId xmlns:a16="http://schemas.microsoft.com/office/drawing/2014/main" id="{8BB2B1FA-B02D-4985-B06D-FDCC5C82B36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BCCD163-B3DF-4976-AE05-914B1006B283}"/>
              </a:ext>
            </a:extLst>
          </p:cNvPr>
          <p:cNvSpPr>
            <a:spLocks noGrp="1"/>
          </p:cNvSpPr>
          <p:nvPr>
            <p:ph type="sldNum" sz="quarter" idx="12"/>
          </p:nvPr>
        </p:nvSpPr>
        <p:spPr/>
        <p:txBody>
          <a:bodyPr/>
          <a:lstStyle/>
          <a:p>
            <a:fld id="{64D59F8A-32EC-40F1-BAB8-0B0AB7DE39D3}" type="slidenum">
              <a:rPr lang="en-US" smtClean="0"/>
              <a:t>‹#›</a:t>
            </a:fld>
            <a:endParaRPr lang="en-US"/>
          </a:p>
        </p:txBody>
      </p:sp>
    </p:spTree>
    <p:extLst>
      <p:ext uri="{BB962C8B-B14F-4D97-AF65-F5344CB8AC3E}">
        <p14:creationId xmlns:p14="http://schemas.microsoft.com/office/powerpoint/2010/main" val="8140562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7C8AF11-3F87-4300-A714-DDC93275B56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EDEA654-8786-4CBC-9815-7CAB2A7C3D2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2E8B986-44AF-4B96-9FEE-DF089308E8D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6AEA303-9930-428B-A9A4-D0E1F5B603A5}" type="datetimeFigureOut">
              <a:rPr lang="en-US" smtClean="0"/>
              <a:t>9/15/2021</a:t>
            </a:fld>
            <a:endParaRPr lang="en-US"/>
          </a:p>
        </p:txBody>
      </p:sp>
      <p:sp>
        <p:nvSpPr>
          <p:cNvPr id="5" name="Footer Placeholder 4">
            <a:extLst>
              <a:ext uri="{FF2B5EF4-FFF2-40B4-BE49-F238E27FC236}">
                <a16:creationId xmlns:a16="http://schemas.microsoft.com/office/drawing/2014/main" id="{C9ECE2E7-4401-4B0F-AD9A-FBA623687E5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94AF35C-76A0-4E76-8157-B6F61FBE9DA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4D59F8A-32EC-40F1-BAB8-0B0AB7DE39D3}" type="slidenum">
              <a:rPr lang="en-US" smtClean="0"/>
              <a:t>‹#›</a:t>
            </a:fld>
            <a:endParaRPr lang="en-US"/>
          </a:p>
        </p:txBody>
      </p:sp>
    </p:spTree>
    <p:extLst>
      <p:ext uri="{BB962C8B-B14F-4D97-AF65-F5344CB8AC3E}">
        <p14:creationId xmlns:p14="http://schemas.microsoft.com/office/powerpoint/2010/main" val="159501152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www.kaushalya.tech/"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www.kaushalya.tech/" TargetMode="Externa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2FA290-8B3A-4103-A00E-06244A24C22B}"/>
              </a:ext>
            </a:extLst>
          </p:cNvPr>
          <p:cNvSpPr>
            <a:spLocks noGrp="1"/>
          </p:cNvSpPr>
          <p:nvPr>
            <p:ph type="ctrTitle"/>
          </p:nvPr>
        </p:nvSpPr>
        <p:spPr>
          <a:xfrm>
            <a:off x="1524000" y="2711574"/>
            <a:ext cx="9144000" cy="935575"/>
          </a:xfrm>
        </p:spPr>
        <p:txBody>
          <a:bodyPr>
            <a:normAutofit/>
          </a:bodyPr>
          <a:lstStyle/>
          <a:p>
            <a:r>
              <a:rPr lang="en-IN" sz="4800" dirty="0">
                <a:latin typeface="Arial" panose="020B0604020202020204" pitchFamily="34" charset="0"/>
                <a:cs typeface="Arial" panose="020B0604020202020204" pitchFamily="34" charset="0"/>
              </a:rPr>
              <a:t>Recurrent Neural Network (RNN)</a:t>
            </a:r>
          </a:p>
        </p:txBody>
      </p:sp>
      <p:sp>
        <p:nvSpPr>
          <p:cNvPr id="3" name="Subtitle 2">
            <a:extLst>
              <a:ext uri="{FF2B5EF4-FFF2-40B4-BE49-F238E27FC236}">
                <a16:creationId xmlns:a16="http://schemas.microsoft.com/office/drawing/2014/main" id="{DDB74BFB-7A18-4DF0-8E46-E05235A52D36}"/>
              </a:ext>
            </a:extLst>
          </p:cNvPr>
          <p:cNvSpPr>
            <a:spLocks noGrp="1"/>
          </p:cNvSpPr>
          <p:nvPr>
            <p:ph type="subTitle" idx="1"/>
          </p:nvPr>
        </p:nvSpPr>
        <p:spPr>
          <a:xfrm>
            <a:off x="1524000" y="3602037"/>
            <a:ext cx="9144000" cy="2754313"/>
          </a:xfrm>
        </p:spPr>
        <p:txBody>
          <a:bodyPr>
            <a:noAutofit/>
          </a:bodyPr>
          <a:lstStyle/>
          <a:p>
            <a:r>
              <a:rPr lang="en-IN" b="1" dirty="0" err="1">
                <a:latin typeface="Arial" panose="020B0604020202020204" pitchFamily="34" charset="0"/>
                <a:cs typeface="Arial" panose="020B0604020202020204" pitchFamily="34" charset="0"/>
              </a:rPr>
              <a:t>Raghu</a:t>
            </a:r>
            <a:r>
              <a:rPr lang="en-IN" b="1" dirty="0">
                <a:latin typeface="Arial" panose="020B0604020202020204" pitchFamily="34" charset="0"/>
                <a:cs typeface="Arial" panose="020B0604020202020204" pitchFamily="34" charset="0"/>
              </a:rPr>
              <a:t> Prasad </a:t>
            </a:r>
            <a:r>
              <a:rPr lang="en-IN" b="1" dirty="0" err="1">
                <a:latin typeface="Arial" panose="020B0604020202020204" pitchFamily="34" charset="0"/>
                <a:cs typeface="Arial" panose="020B0604020202020204" pitchFamily="34" charset="0"/>
              </a:rPr>
              <a:t>Konandur</a:t>
            </a:r>
            <a:endParaRPr lang="en-IN"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9845547471</a:t>
            </a:r>
          </a:p>
          <a:p>
            <a:r>
              <a:rPr lang="en-IN" b="1" dirty="0">
                <a:latin typeface="Arial" panose="020B0604020202020204" pitchFamily="34" charset="0"/>
                <a:cs typeface="Arial" panose="020B0604020202020204" pitchFamily="34" charset="0"/>
                <a:hlinkClick r:id="rId2"/>
              </a:rPr>
              <a:t>www.kaushalya.tech</a:t>
            </a:r>
            <a:endParaRPr lang="en-IN"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raghuprasadkonandur@kaushalya.tech</a:t>
            </a:r>
          </a:p>
        </p:txBody>
      </p:sp>
      <p:sp>
        <p:nvSpPr>
          <p:cNvPr id="4" name="Footer Placeholder 3">
            <a:extLst>
              <a:ext uri="{FF2B5EF4-FFF2-40B4-BE49-F238E27FC236}">
                <a16:creationId xmlns:a16="http://schemas.microsoft.com/office/drawing/2014/main" id="{5DC57037-1BA5-4CBD-8260-3759DECD79B3}"/>
              </a:ext>
            </a:extLst>
          </p:cNvPr>
          <p:cNvSpPr>
            <a:spLocks noGrp="1"/>
          </p:cNvSpPr>
          <p:nvPr>
            <p:ph type="ftr" sz="quarter" idx="11"/>
          </p:nvPr>
        </p:nvSpPr>
        <p:spPr/>
        <p:txBody>
          <a:bodyPr/>
          <a:lstStyle/>
          <a:p>
            <a:r>
              <a:rPr lang="en-IN" b="1" dirty="0">
                <a:latin typeface="Arial" panose="020B0604020202020204" pitchFamily="34" charset="0"/>
                <a:cs typeface="Arial" panose="020B0604020202020204" pitchFamily="34" charset="0"/>
              </a:rPr>
              <a:t>www.</a:t>
            </a:r>
            <a:r>
              <a:rPr lang="en-IN" sz="1400" b="1" dirty="0">
                <a:latin typeface="Arial" panose="020B0604020202020204" pitchFamily="34" charset="0"/>
                <a:cs typeface="Arial" panose="020B0604020202020204" pitchFamily="34" charset="0"/>
              </a:rPr>
              <a:t>kaushalya</a:t>
            </a:r>
            <a:r>
              <a:rPr lang="en-IN" b="1" dirty="0">
                <a:latin typeface="Arial" panose="020B0604020202020204" pitchFamily="34" charset="0"/>
                <a:cs typeface="Arial" panose="020B0604020202020204" pitchFamily="34" charset="0"/>
              </a:rPr>
              <a:t>.tech</a:t>
            </a:r>
          </a:p>
        </p:txBody>
      </p:sp>
      <p:sp>
        <p:nvSpPr>
          <p:cNvPr id="5" name="Slide Number Placeholder 4">
            <a:extLst>
              <a:ext uri="{FF2B5EF4-FFF2-40B4-BE49-F238E27FC236}">
                <a16:creationId xmlns:a16="http://schemas.microsoft.com/office/drawing/2014/main" id="{4B1DA70F-03AB-406E-88DC-93CC074316E2}"/>
              </a:ext>
            </a:extLst>
          </p:cNvPr>
          <p:cNvSpPr>
            <a:spLocks noGrp="1"/>
          </p:cNvSpPr>
          <p:nvPr>
            <p:ph type="sldNum" sz="quarter" idx="12"/>
          </p:nvPr>
        </p:nvSpPr>
        <p:spPr/>
        <p:txBody>
          <a:bodyPr/>
          <a:lstStyle/>
          <a:p>
            <a:fld id="{D300B680-4920-456B-94E7-EB6DEF2EAF04}" type="slidenum">
              <a:rPr lang="en-IN" smtClean="0">
                <a:latin typeface="Arial" panose="020B0604020202020204" pitchFamily="34" charset="0"/>
                <a:cs typeface="Arial" panose="020B0604020202020204" pitchFamily="34" charset="0"/>
              </a:rPr>
              <a:pPr/>
              <a:t>1</a:t>
            </a:fld>
            <a:endParaRPr lang="en-IN" dirty="0">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34423507-69B1-4DDE-954A-E8D22BA0C65B}"/>
              </a:ext>
            </a:extLst>
          </p:cNvPr>
          <p:cNvPicPr>
            <a:picLocks noChangeAspect="1"/>
          </p:cNvPicPr>
          <p:nvPr/>
        </p:nvPicPr>
        <p:blipFill>
          <a:blip r:embed="rId3"/>
          <a:stretch>
            <a:fillRect/>
          </a:stretch>
        </p:blipFill>
        <p:spPr>
          <a:xfrm>
            <a:off x="4653682" y="534696"/>
            <a:ext cx="2309060" cy="2118544"/>
          </a:xfrm>
          <a:prstGeom prst="rect">
            <a:avLst/>
          </a:prstGeom>
        </p:spPr>
      </p:pic>
    </p:spTree>
    <p:extLst>
      <p:ext uri="{BB962C8B-B14F-4D97-AF65-F5344CB8AC3E}">
        <p14:creationId xmlns:p14="http://schemas.microsoft.com/office/powerpoint/2010/main" val="5767081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650376-3476-44CD-9BAD-BA8129E34A5A}"/>
              </a:ext>
            </a:extLst>
          </p:cNvPr>
          <p:cNvSpPr>
            <a:spLocks noGrp="1"/>
          </p:cNvSpPr>
          <p:nvPr>
            <p:ph type="title"/>
          </p:nvPr>
        </p:nvSpPr>
        <p:spPr/>
        <p:txBody>
          <a:bodyPr/>
          <a:lstStyle/>
          <a:p>
            <a:pPr algn="l"/>
            <a:r>
              <a:rPr lang="en-US" b="0" i="0" dirty="0">
                <a:solidFill>
                  <a:srgbClr val="272C37"/>
                </a:solidFill>
                <a:effectLst/>
                <a:latin typeface="Roboto" panose="02000000000000000000" pitchFamily="2" charset="0"/>
              </a:rPr>
              <a:t>Applications of RNN</a:t>
            </a:r>
          </a:p>
        </p:txBody>
      </p:sp>
      <p:sp>
        <p:nvSpPr>
          <p:cNvPr id="3" name="Content Placeholder 2">
            <a:extLst>
              <a:ext uri="{FF2B5EF4-FFF2-40B4-BE49-F238E27FC236}">
                <a16:creationId xmlns:a16="http://schemas.microsoft.com/office/drawing/2014/main" id="{0CC3248D-EED4-4821-BC73-E36F78A13359}"/>
              </a:ext>
            </a:extLst>
          </p:cNvPr>
          <p:cNvSpPr>
            <a:spLocks noGrp="1"/>
          </p:cNvSpPr>
          <p:nvPr>
            <p:ph idx="1"/>
          </p:nvPr>
        </p:nvSpPr>
        <p:spPr/>
        <p:txBody>
          <a:bodyPr/>
          <a:lstStyle/>
          <a:p>
            <a:pPr algn="l"/>
            <a:r>
              <a:rPr lang="en-US" b="1" i="0" dirty="0">
                <a:solidFill>
                  <a:srgbClr val="272C37"/>
                </a:solidFill>
                <a:effectLst/>
                <a:latin typeface="Roboto" panose="02000000000000000000" pitchFamily="2" charset="0"/>
              </a:rPr>
              <a:t>Time Series Prediction</a:t>
            </a:r>
          </a:p>
          <a:p>
            <a:pPr algn="l"/>
            <a:r>
              <a:rPr lang="en-US" b="0" i="0" dirty="0">
                <a:solidFill>
                  <a:srgbClr val="51565E"/>
                </a:solidFill>
                <a:effectLst/>
                <a:latin typeface="Roboto" panose="02000000000000000000" pitchFamily="2" charset="0"/>
              </a:rPr>
              <a:t>Any time series problem, like predicting the prices of stocks in a particular month, can be solved using an RNN.</a:t>
            </a:r>
          </a:p>
          <a:p>
            <a:pPr algn="l"/>
            <a:r>
              <a:rPr lang="en-US" b="1" i="0" dirty="0">
                <a:solidFill>
                  <a:srgbClr val="272C37"/>
                </a:solidFill>
                <a:effectLst/>
                <a:latin typeface="Roboto" panose="02000000000000000000" pitchFamily="2" charset="0"/>
              </a:rPr>
              <a:t>Natural Language Processing</a:t>
            </a:r>
          </a:p>
          <a:p>
            <a:pPr algn="l"/>
            <a:r>
              <a:rPr lang="en-US" b="0" i="0" dirty="0">
                <a:solidFill>
                  <a:srgbClr val="51565E"/>
                </a:solidFill>
                <a:effectLst/>
                <a:latin typeface="Roboto" panose="02000000000000000000" pitchFamily="2" charset="0"/>
              </a:rPr>
              <a:t>Text mining and Sentiment analysis can be carried out using an RNN for Natural Language Processing (NLP).</a:t>
            </a:r>
          </a:p>
          <a:p>
            <a:pPr algn="l"/>
            <a:r>
              <a:rPr lang="en-US" b="1" i="0" dirty="0">
                <a:solidFill>
                  <a:srgbClr val="272C37"/>
                </a:solidFill>
                <a:effectLst/>
                <a:latin typeface="Roboto" panose="02000000000000000000" pitchFamily="2" charset="0"/>
              </a:rPr>
              <a:t>Machine Translation</a:t>
            </a:r>
          </a:p>
          <a:p>
            <a:pPr algn="l"/>
            <a:r>
              <a:rPr lang="en-US" b="0" i="0" dirty="0">
                <a:solidFill>
                  <a:srgbClr val="51565E"/>
                </a:solidFill>
                <a:effectLst/>
                <a:latin typeface="Roboto" panose="02000000000000000000" pitchFamily="2" charset="0"/>
              </a:rPr>
              <a:t>Given an input in one language, RNNs can be used to translate the input into different languages as output.</a:t>
            </a:r>
          </a:p>
          <a:p>
            <a:endParaRPr lang="en-US" dirty="0"/>
          </a:p>
        </p:txBody>
      </p:sp>
    </p:spTree>
    <p:extLst>
      <p:ext uri="{BB962C8B-B14F-4D97-AF65-F5344CB8AC3E}">
        <p14:creationId xmlns:p14="http://schemas.microsoft.com/office/powerpoint/2010/main" val="13606894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650376-3476-44CD-9BAD-BA8129E34A5A}"/>
              </a:ext>
            </a:extLst>
          </p:cNvPr>
          <p:cNvSpPr>
            <a:spLocks noGrp="1"/>
          </p:cNvSpPr>
          <p:nvPr>
            <p:ph type="title"/>
          </p:nvPr>
        </p:nvSpPr>
        <p:spPr/>
        <p:txBody>
          <a:bodyPr/>
          <a:lstStyle/>
          <a:p>
            <a:pPr algn="l"/>
            <a:r>
              <a:rPr lang="en-US" b="0" i="0" dirty="0">
                <a:solidFill>
                  <a:srgbClr val="272C37"/>
                </a:solidFill>
                <a:effectLst/>
                <a:latin typeface="Roboto" panose="02000000000000000000" pitchFamily="2" charset="0"/>
              </a:rPr>
              <a:t>Types of RNN</a:t>
            </a:r>
          </a:p>
        </p:txBody>
      </p:sp>
      <p:sp>
        <p:nvSpPr>
          <p:cNvPr id="3" name="Content Placeholder 2">
            <a:extLst>
              <a:ext uri="{FF2B5EF4-FFF2-40B4-BE49-F238E27FC236}">
                <a16:creationId xmlns:a16="http://schemas.microsoft.com/office/drawing/2014/main" id="{0CC3248D-EED4-4821-BC73-E36F78A13359}"/>
              </a:ext>
            </a:extLst>
          </p:cNvPr>
          <p:cNvSpPr>
            <a:spLocks noGrp="1"/>
          </p:cNvSpPr>
          <p:nvPr>
            <p:ph idx="1"/>
          </p:nvPr>
        </p:nvSpPr>
        <p:spPr/>
        <p:txBody>
          <a:bodyPr/>
          <a:lstStyle/>
          <a:p>
            <a:pPr algn="l"/>
            <a:r>
              <a:rPr lang="en-US" b="0" i="0" dirty="0">
                <a:solidFill>
                  <a:srgbClr val="51565E"/>
                </a:solidFill>
                <a:effectLst/>
                <a:latin typeface="Roboto" panose="02000000000000000000" pitchFamily="2" charset="0"/>
              </a:rPr>
              <a:t>There are four types of Recurrent Neural Networks:</a:t>
            </a:r>
          </a:p>
          <a:p>
            <a:pPr algn="l">
              <a:buFont typeface="+mj-lt"/>
              <a:buAutoNum type="arabicPeriod"/>
            </a:pPr>
            <a:r>
              <a:rPr lang="en-US" b="0" i="0" dirty="0">
                <a:solidFill>
                  <a:srgbClr val="51565E"/>
                </a:solidFill>
                <a:effectLst/>
                <a:latin typeface="Roboto" panose="02000000000000000000" pitchFamily="2" charset="0"/>
              </a:rPr>
              <a:t>One to One</a:t>
            </a:r>
          </a:p>
          <a:p>
            <a:pPr algn="l">
              <a:buFont typeface="+mj-lt"/>
              <a:buAutoNum type="arabicPeriod"/>
            </a:pPr>
            <a:r>
              <a:rPr lang="en-US" b="0" i="0" dirty="0">
                <a:solidFill>
                  <a:srgbClr val="51565E"/>
                </a:solidFill>
                <a:effectLst/>
                <a:latin typeface="Roboto" panose="02000000000000000000" pitchFamily="2" charset="0"/>
              </a:rPr>
              <a:t>One to Many</a:t>
            </a:r>
          </a:p>
          <a:p>
            <a:pPr algn="l">
              <a:buFont typeface="+mj-lt"/>
              <a:buAutoNum type="arabicPeriod"/>
            </a:pPr>
            <a:r>
              <a:rPr lang="en-US" b="0" i="0" dirty="0">
                <a:solidFill>
                  <a:srgbClr val="51565E"/>
                </a:solidFill>
                <a:effectLst/>
                <a:latin typeface="Roboto" panose="02000000000000000000" pitchFamily="2" charset="0"/>
              </a:rPr>
              <a:t>Many to One</a:t>
            </a:r>
          </a:p>
          <a:p>
            <a:pPr algn="l">
              <a:buFont typeface="+mj-lt"/>
              <a:buAutoNum type="arabicPeriod"/>
            </a:pPr>
            <a:r>
              <a:rPr lang="en-US" b="0" i="0" dirty="0">
                <a:solidFill>
                  <a:srgbClr val="51565E"/>
                </a:solidFill>
                <a:effectLst/>
                <a:latin typeface="Roboto" panose="02000000000000000000" pitchFamily="2" charset="0"/>
              </a:rPr>
              <a:t>Many to Many</a:t>
            </a:r>
          </a:p>
          <a:p>
            <a:pPr algn="l"/>
            <a:r>
              <a:rPr lang="en-US" b="0" i="0" dirty="0">
                <a:solidFill>
                  <a:srgbClr val="272C37"/>
                </a:solidFill>
                <a:effectLst/>
                <a:latin typeface="Roboto" panose="02000000000000000000" pitchFamily="2" charset="0"/>
              </a:rPr>
              <a:t>One to One RNN</a:t>
            </a:r>
          </a:p>
          <a:p>
            <a:pPr algn="l"/>
            <a:r>
              <a:rPr lang="en-US" b="0" i="0" dirty="0">
                <a:solidFill>
                  <a:srgbClr val="51565E"/>
                </a:solidFill>
                <a:effectLst/>
                <a:latin typeface="Roboto" panose="02000000000000000000" pitchFamily="2" charset="0"/>
              </a:rPr>
              <a:t>This type of neural network is known as the Vanilla Neural Network. It's used for general machine learning problems, which has a single input and a single output.</a:t>
            </a:r>
          </a:p>
          <a:p>
            <a:pPr marL="0" indent="0" algn="l">
              <a:buNone/>
            </a:pPr>
            <a:endParaRPr lang="en-US" b="0" i="0" dirty="0">
              <a:solidFill>
                <a:srgbClr val="51565E"/>
              </a:solidFill>
              <a:effectLst/>
              <a:latin typeface="Roboto" panose="02000000000000000000" pitchFamily="2" charset="0"/>
            </a:endParaRPr>
          </a:p>
          <a:p>
            <a:endParaRPr lang="en-US" dirty="0"/>
          </a:p>
        </p:txBody>
      </p:sp>
    </p:spTree>
    <p:extLst>
      <p:ext uri="{BB962C8B-B14F-4D97-AF65-F5344CB8AC3E}">
        <p14:creationId xmlns:p14="http://schemas.microsoft.com/office/powerpoint/2010/main" val="22143565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650376-3476-44CD-9BAD-BA8129E34A5A}"/>
              </a:ext>
            </a:extLst>
          </p:cNvPr>
          <p:cNvSpPr>
            <a:spLocks noGrp="1"/>
          </p:cNvSpPr>
          <p:nvPr>
            <p:ph type="title"/>
          </p:nvPr>
        </p:nvSpPr>
        <p:spPr/>
        <p:txBody>
          <a:bodyPr/>
          <a:lstStyle/>
          <a:p>
            <a:pPr algn="l"/>
            <a:r>
              <a:rPr lang="en-US" b="0" i="0" dirty="0">
                <a:solidFill>
                  <a:srgbClr val="272C37"/>
                </a:solidFill>
                <a:effectLst/>
                <a:latin typeface="Roboto" panose="02000000000000000000" pitchFamily="2" charset="0"/>
              </a:rPr>
              <a:t>Types of RNN</a:t>
            </a:r>
          </a:p>
        </p:txBody>
      </p:sp>
      <p:sp>
        <p:nvSpPr>
          <p:cNvPr id="3" name="Content Placeholder 2">
            <a:extLst>
              <a:ext uri="{FF2B5EF4-FFF2-40B4-BE49-F238E27FC236}">
                <a16:creationId xmlns:a16="http://schemas.microsoft.com/office/drawing/2014/main" id="{0CC3248D-EED4-4821-BC73-E36F78A13359}"/>
              </a:ext>
            </a:extLst>
          </p:cNvPr>
          <p:cNvSpPr>
            <a:spLocks noGrp="1"/>
          </p:cNvSpPr>
          <p:nvPr>
            <p:ph idx="1"/>
          </p:nvPr>
        </p:nvSpPr>
        <p:spPr/>
        <p:txBody>
          <a:bodyPr/>
          <a:lstStyle/>
          <a:p>
            <a:pPr algn="l"/>
            <a:r>
              <a:rPr lang="en-US" b="1" i="0" dirty="0">
                <a:solidFill>
                  <a:srgbClr val="272C37"/>
                </a:solidFill>
                <a:effectLst/>
                <a:latin typeface="Roboto" panose="02000000000000000000" pitchFamily="2" charset="0"/>
              </a:rPr>
              <a:t>One to One RNN</a:t>
            </a:r>
          </a:p>
          <a:p>
            <a:pPr algn="l"/>
            <a:r>
              <a:rPr lang="en-US" b="0" i="0" dirty="0">
                <a:solidFill>
                  <a:srgbClr val="51565E"/>
                </a:solidFill>
                <a:effectLst/>
                <a:latin typeface="Roboto" panose="02000000000000000000" pitchFamily="2" charset="0"/>
              </a:rPr>
              <a:t>This type of neural network is known as the Vanilla Neural Network. It's used for general machine learning problems, which has a single input and a single output.</a:t>
            </a:r>
          </a:p>
          <a:p>
            <a:pPr algn="l"/>
            <a:r>
              <a:rPr lang="en-US" b="1" i="0" dirty="0">
                <a:solidFill>
                  <a:srgbClr val="272C37"/>
                </a:solidFill>
                <a:effectLst/>
                <a:latin typeface="Roboto" panose="02000000000000000000" pitchFamily="2" charset="0"/>
              </a:rPr>
              <a:t>One to Many RNN</a:t>
            </a:r>
          </a:p>
          <a:p>
            <a:pPr algn="l"/>
            <a:r>
              <a:rPr lang="en-US" b="0" i="0" dirty="0">
                <a:solidFill>
                  <a:srgbClr val="51565E"/>
                </a:solidFill>
                <a:effectLst/>
                <a:latin typeface="Roboto" panose="02000000000000000000" pitchFamily="2" charset="0"/>
              </a:rPr>
              <a:t>This type of neural network has a single input and multiple outputs. An example of this is the image caption.</a:t>
            </a:r>
          </a:p>
          <a:p>
            <a:pPr algn="l"/>
            <a:endParaRPr lang="en-US" b="0" i="0" dirty="0">
              <a:solidFill>
                <a:srgbClr val="51565E"/>
              </a:solidFill>
              <a:effectLst/>
              <a:latin typeface="Roboto" panose="02000000000000000000" pitchFamily="2" charset="0"/>
            </a:endParaRPr>
          </a:p>
          <a:p>
            <a:pPr marL="0" indent="0" algn="l">
              <a:buNone/>
            </a:pPr>
            <a:endParaRPr lang="en-US" b="0" i="0" dirty="0">
              <a:solidFill>
                <a:srgbClr val="51565E"/>
              </a:solidFill>
              <a:effectLst/>
              <a:latin typeface="Roboto" panose="02000000000000000000" pitchFamily="2" charset="0"/>
            </a:endParaRPr>
          </a:p>
          <a:p>
            <a:endParaRPr lang="en-US" dirty="0"/>
          </a:p>
        </p:txBody>
      </p:sp>
    </p:spTree>
    <p:extLst>
      <p:ext uri="{BB962C8B-B14F-4D97-AF65-F5344CB8AC3E}">
        <p14:creationId xmlns:p14="http://schemas.microsoft.com/office/powerpoint/2010/main" val="36874445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650376-3476-44CD-9BAD-BA8129E34A5A}"/>
              </a:ext>
            </a:extLst>
          </p:cNvPr>
          <p:cNvSpPr>
            <a:spLocks noGrp="1"/>
          </p:cNvSpPr>
          <p:nvPr>
            <p:ph type="title"/>
          </p:nvPr>
        </p:nvSpPr>
        <p:spPr/>
        <p:txBody>
          <a:bodyPr/>
          <a:lstStyle/>
          <a:p>
            <a:pPr algn="l"/>
            <a:r>
              <a:rPr lang="en-US" b="0" i="0" dirty="0">
                <a:solidFill>
                  <a:srgbClr val="272C37"/>
                </a:solidFill>
                <a:effectLst/>
                <a:latin typeface="Roboto" panose="02000000000000000000" pitchFamily="2" charset="0"/>
              </a:rPr>
              <a:t>Types of RNN</a:t>
            </a:r>
          </a:p>
        </p:txBody>
      </p:sp>
      <p:sp>
        <p:nvSpPr>
          <p:cNvPr id="3" name="Content Placeholder 2">
            <a:extLst>
              <a:ext uri="{FF2B5EF4-FFF2-40B4-BE49-F238E27FC236}">
                <a16:creationId xmlns:a16="http://schemas.microsoft.com/office/drawing/2014/main" id="{0CC3248D-EED4-4821-BC73-E36F78A13359}"/>
              </a:ext>
            </a:extLst>
          </p:cNvPr>
          <p:cNvSpPr>
            <a:spLocks noGrp="1"/>
          </p:cNvSpPr>
          <p:nvPr>
            <p:ph idx="1"/>
          </p:nvPr>
        </p:nvSpPr>
        <p:spPr/>
        <p:txBody>
          <a:bodyPr/>
          <a:lstStyle/>
          <a:p>
            <a:pPr algn="l"/>
            <a:r>
              <a:rPr lang="en-US" b="1" i="0" dirty="0">
                <a:solidFill>
                  <a:srgbClr val="272C37"/>
                </a:solidFill>
                <a:effectLst/>
                <a:latin typeface="Roboto" panose="02000000000000000000" pitchFamily="2" charset="0"/>
              </a:rPr>
              <a:t>Many to One RNN</a:t>
            </a:r>
          </a:p>
          <a:p>
            <a:pPr algn="l"/>
            <a:r>
              <a:rPr lang="en-US" b="0" i="0" dirty="0">
                <a:solidFill>
                  <a:srgbClr val="51565E"/>
                </a:solidFill>
                <a:effectLst/>
                <a:latin typeface="Roboto" panose="02000000000000000000" pitchFamily="2" charset="0"/>
              </a:rPr>
              <a:t>This RNN takes a sequence of inputs and generates a single output. Sentiment analysis is a good example of this kind of network where a given sentence can be classified as expressing positive or negative sentiments.</a:t>
            </a:r>
          </a:p>
          <a:p>
            <a:pPr algn="l"/>
            <a:r>
              <a:rPr lang="en-US" b="1" i="0" dirty="0">
                <a:solidFill>
                  <a:srgbClr val="272C37"/>
                </a:solidFill>
                <a:effectLst/>
                <a:latin typeface="Roboto" panose="02000000000000000000" pitchFamily="2" charset="0"/>
              </a:rPr>
              <a:t>Many to Many RNN</a:t>
            </a:r>
          </a:p>
          <a:p>
            <a:pPr algn="l"/>
            <a:r>
              <a:rPr lang="en-US" b="0" i="0" dirty="0">
                <a:solidFill>
                  <a:srgbClr val="51565E"/>
                </a:solidFill>
                <a:effectLst/>
                <a:latin typeface="Roboto" panose="02000000000000000000" pitchFamily="2" charset="0"/>
              </a:rPr>
              <a:t>This RNN takes a sequence of inputs and generates a sequence of outputs. Machine translation is one of the examples.</a:t>
            </a:r>
          </a:p>
          <a:p>
            <a:pPr algn="l"/>
            <a:endParaRPr lang="en-US" b="0" i="0" dirty="0">
              <a:solidFill>
                <a:srgbClr val="51565E"/>
              </a:solidFill>
              <a:effectLst/>
              <a:latin typeface="Roboto" panose="02000000000000000000" pitchFamily="2" charset="0"/>
            </a:endParaRPr>
          </a:p>
          <a:p>
            <a:pPr marL="0" indent="0" algn="l">
              <a:buNone/>
            </a:pPr>
            <a:endParaRPr lang="en-US" b="0" i="0" dirty="0">
              <a:solidFill>
                <a:srgbClr val="51565E"/>
              </a:solidFill>
              <a:effectLst/>
              <a:latin typeface="Roboto" panose="02000000000000000000" pitchFamily="2" charset="0"/>
            </a:endParaRPr>
          </a:p>
          <a:p>
            <a:endParaRPr lang="en-US" dirty="0"/>
          </a:p>
        </p:txBody>
      </p:sp>
    </p:spTree>
    <p:extLst>
      <p:ext uri="{BB962C8B-B14F-4D97-AF65-F5344CB8AC3E}">
        <p14:creationId xmlns:p14="http://schemas.microsoft.com/office/powerpoint/2010/main" val="35887146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650376-3476-44CD-9BAD-BA8129E34A5A}"/>
              </a:ext>
            </a:extLst>
          </p:cNvPr>
          <p:cNvSpPr>
            <a:spLocks noGrp="1"/>
          </p:cNvSpPr>
          <p:nvPr>
            <p:ph type="title"/>
          </p:nvPr>
        </p:nvSpPr>
        <p:spPr/>
        <p:txBody>
          <a:bodyPr/>
          <a:lstStyle/>
          <a:p>
            <a:pPr algn="l"/>
            <a:r>
              <a:rPr lang="en-US" dirty="0">
                <a:solidFill>
                  <a:srgbClr val="272C37"/>
                </a:solidFill>
                <a:latin typeface="Roboto" panose="02000000000000000000" pitchFamily="2" charset="0"/>
              </a:rPr>
              <a:t>Long Short Term Memory (LSTM)</a:t>
            </a:r>
            <a:endParaRPr lang="en-US" b="0" i="0" dirty="0">
              <a:solidFill>
                <a:srgbClr val="272C37"/>
              </a:solidFill>
              <a:effectLst/>
              <a:latin typeface="Roboto" panose="02000000000000000000" pitchFamily="2" charset="0"/>
            </a:endParaRPr>
          </a:p>
        </p:txBody>
      </p:sp>
      <p:sp>
        <p:nvSpPr>
          <p:cNvPr id="3" name="Content Placeholder 2">
            <a:extLst>
              <a:ext uri="{FF2B5EF4-FFF2-40B4-BE49-F238E27FC236}">
                <a16:creationId xmlns:a16="http://schemas.microsoft.com/office/drawing/2014/main" id="{0CC3248D-EED4-4821-BC73-E36F78A13359}"/>
              </a:ext>
            </a:extLst>
          </p:cNvPr>
          <p:cNvSpPr>
            <a:spLocks noGrp="1"/>
          </p:cNvSpPr>
          <p:nvPr>
            <p:ph idx="1"/>
          </p:nvPr>
        </p:nvSpPr>
        <p:spPr/>
        <p:txBody>
          <a:bodyPr/>
          <a:lstStyle/>
          <a:p>
            <a:pPr algn="l"/>
            <a:endParaRPr lang="en-US" b="0" i="0" dirty="0">
              <a:solidFill>
                <a:srgbClr val="51565E"/>
              </a:solidFill>
              <a:effectLst/>
              <a:latin typeface="Roboto" panose="02000000000000000000" pitchFamily="2" charset="0"/>
            </a:endParaRPr>
          </a:p>
          <a:p>
            <a:pPr marL="0" indent="0" algn="l">
              <a:buNone/>
            </a:pPr>
            <a:endParaRPr lang="en-US" b="0" i="0" dirty="0">
              <a:solidFill>
                <a:srgbClr val="51565E"/>
              </a:solidFill>
              <a:effectLst/>
              <a:latin typeface="Roboto" panose="02000000000000000000" pitchFamily="2" charset="0"/>
            </a:endParaRPr>
          </a:p>
          <a:p>
            <a:endParaRPr lang="en-US" dirty="0"/>
          </a:p>
        </p:txBody>
      </p:sp>
      <p:pic>
        <p:nvPicPr>
          <p:cNvPr id="5" name="Picture 4">
            <a:extLst>
              <a:ext uri="{FF2B5EF4-FFF2-40B4-BE49-F238E27FC236}">
                <a16:creationId xmlns:a16="http://schemas.microsoft.com/office/drawing/2014/main" id="{DB76381F-2EB4-4203-BADE-9F3E2306CE5A}"/>
              </a:ext>
            </a:extLst>
          </p:cNvPr>
          <p:cNvPicPr>
            <a:picLocks noChangeAspect="1"/>
          </p:cNvPicPr>
          <p:nvPr/>
        </p:nvPicPr>
        <p:blipFill>
          <a:blip r:embed="rId2"/>
          <a:stretch>
            <a:fillRect/>
          </a:stretch>
        </p:blipFill>
        <p:spPr>
          <a:xfrm>
            <a:off x="1007706" y="1825625"/>
            <a:ext cx="9032033" cy="1735941"/>
          </a:xfrm>
          <a:prstGeom prst="rect">
            <a:avLst/>
          </a:prstGeom>
        </p:spPr>
      </p:pic>
      <p:pic>
        <p:nvPicPr>
          <p:cNvPr id="7" name="Picture 6">
            <a:extLst>
              <a:ext uri="{FF2B5EF4-FFF2-40B4-BE49-F238E27FC236}">
                <a16:creationId xmlns:a16="http://schemas.microsoft.com/office/drawing/2014/main" id="{E4A47334-0469-4431-A43B-DEFD9602801E}"/>
              </a:ext>
            </a:extLst>
          </p:cNvPr>
          <p:cNvPicPr>
            <a:picLocks noChangeAspect="1"/>
          </p:cNvPicPr>
          <p:nvPr/>
        </p:nvPicPr>
        <p:blipFill>
          <a:blip r:embed="rId3"/>
          <a:stretch>
            <a:fillRect/>
          </a:stretch>
        </p:blipFill>
        <p:spPr>
          <a:xfrm>
            <a:off x="1007706" y="3696503"/>
            <a:ext cx="9032032" cy="1524132"/>
          </a:xfrm>
          <a:prstGeom prst="rect">
            <a:avLst/>
          </a:prstGeom>
        </p:spPr>
      </p:pic>
    </p:spTree>
    <p:extLst>
      <p:ext uri="{BB962C8B-B14F-4D97-AF65-F5344CB8AC3E}">
        <p14:creationId xmlns:p14="http://schemas.microsoft.com/office/powerpoint/2010/main" val="6933914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650376-3476-44CD-9BAD-BA8129E34A5A}"/>
              </a:ext>
            </a:extLst>
          </p:cNvPr>
          <p:cNvSpPr>
            <a:spLocks noGrp="1"/>
          </p:cNvSpPr>
          <p:nvPr>
            <p:ph type="title"/>
          </p:nvPr>
        </p:nvSpPr>
        <p:spPr/>
        <p:txBody>
          <a:bodyPr/>
          <a:lstStyle/>
          <a:p>
            <a:pPr algn="l"/>
            <a:r>
              <a:rPr lang="en-US" dirty="0">
                <a:solidFill>
                  <a:srgbClr val="272C37"/>
                </a:solidFill>
                <a:latin typeface="Roboto" panose="02000000000000000000" pitchFamily="2" charset="0"/>
              </a:rPr>
              <a:t>Long Short Term Memory (LSTM)</a:t>
            </a:r>
            <a:endParaRPr lang="en-US" b="0" i="0" dirty="0">
              <a:solidFill>
                <a:srgbClr val="272C37"/>
              </a:solidFill>
              <a:effectLst/>
              <a:latin typeface="Roboto" panose="02000000000000000000" pitchFamily="2" charset="0"/>
            </a:endParaRPr>
          </a:p>
        </p:txBody>
      </p:sp>
      <p:sp>
        <p:nvSpPr>
          <p:cNvPr id="3" name="Content Placeholder 2">
            <a:extLst>
              <a:ext uri="{FF2B5EF4-FFF2-40B4-BE49-F238E27FC236}">
                <a16:creationId xmlns:a16="http://schemas.microsoft.com/office/drawing/2014/main" id="{0CC3248D-EED4-4821-BC73-E36F78A13359}"/>
              </a:ext>
            </a:extLst>
          </p:cNvPr>
          <p:cNvSpPr>
            <a:spLocks noGrp="1"/>
          </p:cNvSpPr>
          <p:nvPr>
            <p:ph idx="1"/>
          </p:nvPr>
        </p:nvSpPr>
        <p:spPr/>
        <p:txBody>
          <a:bodyPr/>
          <a:lstStyle/>
          <a:p>
            <a:pPr algn="l"/>
            <a:endParaRPr lang="en-US" b="0" i="0" dirty="0">
              <a:solidFill>
                <a:srgbClr val="51565E"/>
              </a:solidFill>
              <a:effectLst/>
              <a:latin typeface="Roboto" panose="02000000000000000000" pitchFamily="2" charset="0"/>
            </a:endParaRPr>
          </a:p>
          <a:p>
            <a:pPr marL="0" indent="0" algn="l">
              <a:buNone/>
            </a:pPr>
            <a:endParaRPr lang="en-US" b="0" i="0" dirty="0">
              <a:solidFill>
                <a:srgbClr val="51565E"/>
              </a:solidFill>
              <a:effectLst/>
              <a:latin typeface="Roboto" panose="02000000000000000000" pitchFamily="2" charset="0"/>
            </a:endParaRPr>
          </a:p>
          <a:p>
            <a:endParaRPr lang="en-US" dirty="0"/>
          </a:p>
        </p:txBody>
      </p:sp>
      <p:pic>
        <p:nvPicPr>
          <p:cNvPr id="6" name="Picture 5">
            <a:extLst>
              <a:ext uri="{FF2B5EF4-FFF2-40B4-BE49-F238E27FC236}">
                <a16:creationId xmlns:a16="http://schemas.microsoft.com/office/drawing/2014/main" id="{2F75229E-DA63-4DF9-B8BA-3BE62E2281EE}"/>
              </a:ext>
            </a:extLst>
          </p:cNvPr>
          <p:cNvPicPr>
            <a:picLocks noChangeAspect="1"/>
          </p:cNvPicPr>
          <p:nvPr/>
        </p:nvPicPr>
        <p:blipFill>
          <a:blip r:embed="rId2"/>
          <a:stretch>
            <a:fillRect/>
          </a:stretch>
        </p:blipFill>
        <p:spPr>
          <a:xfrm>
            <a:off x="1091681" y="1558128"/>
            <a:ext cx="9619861" cy="1870872"/>
          </a:xfrm>
          <a:prstGeom prst="rect">
            <a:avLst/>
          </a:prstGeom>
        </p:spPr>
      </p:pic>
      <p:pic>
        <p:nvPicPr>
          <p:cNvPr id="9" name="Picture 8">
            <a:extLst>
              <a:ext uri="{FF2B5EF4-FFF2-40B4-BE49-F238E27FC236}">
                <a16:creationId xmlns:a16="http://schemas.microsoft.com/office/drawing/2014/main" id="{4BE6D269-6658-40D6-A433-F7642B8CB835}"/>
              </a:ext>
            </a:extLst>
          </p:cNvPr>
          <p:cNvPicPr>
            <a:picLocks noChangeAspect="1"/>
          </p:cNvPicPr>
          <p:nvPr/>
        </p:nvPicPr>
        <p:blipFill>
          <a:blip r:embed="rId3"/>
          <a:stretch>
            <a:fillRect/>
          </a:stretch>
        </p:blipFill>
        <p:spPr>
          <a:xfrm>
            <a:off x="1091681" y="3563936"/>
            <a:ext cx="9619861" cy="2821879"/>
          </a:xfrm>
          <a:prstGeom prst="rect">
            <a:avLst/>
          </a:prstGeom>
        </p:spPr>
      </p:pic>
    </p:spTree>
    <p:extLst>
      <p:ext uri="{BB962C8B-B14F-4D97-AF65-F5344CB8AC3E}">
        <p14:creationId xmlns:p14="http://schemas.microsoft.com/office/powerpoint/2010/main" val="32023363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650376-3476-44CD-9BAD-BA8129E34A5A}"/>
              </a:ext>
            </a:extLst>
          </p:cNvPr>
          <p:cNvSpPr>
            <a:spLocks noGrp="1"/>
          </p:cNvSpPr>
          <p:nvPr>
            <p:ph type="title"/>
          </p:nvPr>
        </p:nvSpPr>
        <p:spPr/>
        <p:txBody>
          <a:bodyPr/>
          <a:lstStyle/>
          <a:p>
            <a:pPr algn="l"/>
            <a:r>
              <a:rPr lang="en-US" dirty="0">
                <a:solidFill>
                  <a:srgbClr val="272C37"/>
                </a:solidFill>
                <a:latin typeface="Roboto" panose="02000000000000000000" pitchFamily="2" charset="0"/>
              </a:rPr>
              <a:t>Long Short Term Memory (LSTM)</a:t>
            </a:r>
            <a:endParaRPr lang="en-US" b="0" i="0" dirty="0">
              <a:solidFill>
                <a:srgbClr val="272C37"/>
              </a:solidFill>
              <a:effectLst/>
              <a:latin typeface="Roboto" panose="02000000000000000000" pitchFamily="2" charset="0"/>
            </a:endParaRPr>
          </a:p>
        </p:txBody>
      </p:sp>
      <p:sp>
        <p:nvSpPr>
          <p:cNvPr id="3" name="Content Placeholder 2">
            <a:extLst>
              <a:ext uri="{FF2B5EF4-FFF2-40B4-BE49-F238E27FC236}">
                <a16:creationId xmlns:a16="http://schemas.microsoft.com/office/drawing/2014/main" id="{0CC3248D-EED4-4821-BC73-E36F78A13359}"/>
              </a:ext>
            </a:extLst>
          </p:cNvPr>
          <p:cNvSpPr>
            <a:spLocks noGrp="1"/>
          </p:cNvSpPr>
          <p:nvPr>
            <p:ph idx="1"/>
          </p:nvPr>
        </p:nvSpPr>
        <p:spPr/>
        <p:txBody>
          <a:bodyPr/>
          <a:lstStyle/>
          <a:p>
            <a:pPr algn="l"/>
            <a:endParaRPr lang="en-US" b="0" i="0" dirty="0">
              <a:solidFill>
                <a:srgbClr val="51565E"/>
              </a:solidFill>
              <a:effectLst/>
              <a:latin typeface="Roboto" panose="02000000000000000000" pitchFamily="2" charset="0"/>
            </a:endParaRPr>
          </a:p>
          <a:p>
            <a:pPr marL="0" indent="0" algn="l">
              <a:buNone/>
            </a:pPr>
            <a:endParaRPr lang="en-US" b="0" i="0" dirty="0">
              <a:solidFill>
                <a:srgbClr val="51565E"/>
              </a:solidFill>
              <a:effectLst/>
              <a:latin typeface="Roboto" panose="02000000000000000000" pitchFamily="2" charset="0"/>
            </a:endParaRPr>
          </a:p>
          <a:p>
            <a:endParaRPr lang="en-US" dirty="0"/>
          </a:p>
        </p:txBody>
      </p:sp>
      <p:pic>
        <p:nvPicPr>
          <p:cNvPr id="5" name="Picture 4">
            <a:extLst>
              <a:ext uri="{FF2B5EF4-FFF2-40B4-BE49-F238E27FC236}">
                <a16:creationId xmlns:a16="http://schemas.microsoft.com/office/drawing/2014/main" id="{943119C1-0CCD-4D2B-A191-47B967955790}"/>
              </a:ext>
            </a:extLst>
          </p:cNvPr>
          <p:cNvPicPr>
            <a:picLocks noChangeAspect="1"/>
          </p:cNvPicPr>
          <p:nvPr/>
        </p:nvPicPr>
        <p:blipFill>
          <a:blip r:embed="rId2"/>
          <a:stretch>
            <a:fillRect/>
          </a:stretch>
        </p:blipFill>
        <p:spPr>
          <a:xfrm>
            <a:off x="1063690" y="1706731"/>
            <a:ext cx="4441371" cy="4470232"/>
          </a:xfrm>
          <a:prstGeom prst="rect">
            <a:avLst/>
          </a:prstGeom>
        </p:spPr>
      </p:pic>
      <p:pic>
        <p:nvPicPr>
          <p:cNvPr id="8" name="Picture 7">
            <a:extLst>
              <a:ext uri="{FF2B5EF4-FFF2-40B4-BE49-F238E27FC236}">
                <a16:creationId xmlns:a16="http://schemas.microsoft.com/office/drawing/2014/main" id="{943D8F4A-FE0B-4FC5-9CBE-35DDF60F9E48}"/>
              </a:ext>
            </a:extLst>
          </p:cNvPr>
          <p:cNvPicPr>
            <a:picLocks noChangeAspect="1"/>
          </p:cNvPicPr>
          <p:nvPr/>
        </p:nvPicPr>
        <p:blipFill>
          <a:blip r:embed="rId3"/>
          <a:stretch>
            <a:fillRect/>
          </a:stretch>
        </p:blipFill>
        <p:spPr>
          <a:xfrm>
            <a:off x="5891750" y="1706731"/>
            <a:ext cx="5075360" cy="4470232"/>
          </a:xfrm>
          <a:prstGeom prst="rect">
            <a:avLst/>
          </a:prstGeom>
        </p:spPr>
      </p:pic>
    </p:spTree>
    <p:extLst>
      <p:ext uri="{BB962C8B-B14F-4D97-AF65-F5344CB8AC3E}">
        <p14:creationId xmlns:p14="http://schemas.microsoft.com/office/powerpoint/2010/main" val="4459149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650376-3476-44CD-9BAD-BA8129E34A5A}"/>
              </a:ext>
            </a:extLst>
          </p:cNvPr>
          <p:cNvSpPr>
            <a:spLocks noGrp="1"/>
          </p:cNvSpPr>
          <p:nvPr>
            <p:ph type="title"/>
          </p:nvPr>
        </p:nvSpPr>
        <p:spPr/>
        <p:txBody>
          <a:bodyPr/>
          <a:lstStyle/>
          <a:p>
            <a:pPr algn="l"/>
            <a:r>
              <a:rPr lang="en-US" dirty="0">
                <a:solidFill>
                  <a:srgbClr val="272C37"/>
                </a:solidFill>
                <a:latin typeface="Roboto" panose="02000000000000000000" pitchFamily="2" charset="0"/>
              </a:rPr>
              <a:t>Long Short Term Memory (LSTM)</a:t>
            </a:r>
            <a:endParaRPr lang="en-US" b="0" i="0" dirty="0">
              <a:solidFill>
                <a:srgbClr val="272C37"/>
              </a:solidFill>
              <a:effectLst/>
              <a:latin typeface="Roboto" panose="02000000000000000000" pitchFamily="2" charset="0"/>
            </a:endParaRPr>
          </a:p>
        </p:txBody>
      </p:sp>
      <p:sp>
        <p:nvSpPr>
          <p:cNvPr id="3" name="Content Placeholder 2">
            <a:extLst>
              <a:ext uri="{FF2B5EF4-FFF2-40B4-BE49-F238E27FC236}">
                <a16:creationId xmlns:a16="http://schemas.microsoft.com/office/drawing/2014/main" id="{0CC3248D-EED4-4821-BC73-E36F78A13359}"/>
              </a:ext>
            </a:extLst>
          </p:cNvPr>
          <p:cNvSpPr>
            <a:spLocks noGrp="1"/>
          </p:cNvSpPr>
          <p:nvPr>
            <p:ph idx="1"/>
          </p:nvPr>
        </p:nvSpPr>
        <p:spPr/>
        <p:txBody>
          <a:bodyPr/>
          <a:lstStyle/>
          <a:p>
            <a:pPr algn="l"/>
            <a:endParaRPr lang="en-US" b="0" i="0" dirty="0">
              <a:solidFill>
                <a:srgbClr val="51565E"/>
              </a:solidFill>
              <a:effectLst/>
              <a:latin typeface="Roboto" panose="02000000000000000000" pitchFamily="2" charset="0"/>
            </a:endParaRPr>
          </a:p>
          <a:p>
            <a:pPr marL="0" indent="0" algn="l">
              <a:buNone/>
            </a:pPr>
            <a:endParaRPr lang="en-US" b="0" i="0" dirty="0">
              <a:solidFill>
                <a:srgbClr val="51565E"/>
              </a:solidFill>
              <a:effectLst/>
              <a:latin typeface="Roboto" panose="02000000000000000000" pitchFamily="2" charset="0"/>
            </a:endParaRPr>
          </a:p>
          <a:p>
            <a:endParaRPr lang="en-US" dirty="0"/>
          </a:p>
        </p:txBody>
      </p:sp>
      <p:pic>
        <p:nvPicPr>
          <p:cNvPr id="6" name="Picture 5">
            <a:extLst>
              <a:ext uri="{FF2B5EF4-FFF2-40B4-BE49-F238E27FC236}">
                <a16:creationId xmlns:a16="http://schemas.microsoft.com/office/drawing/2014/main" id="{DF35CBC3-1C17-4B33-8F5D-A81073AB8328}"/>
              </a:ext>
            </a:extLst>
          </p:cNvPr>
          <p:cNvPicPr>
            <a:picLocks noChangeAspect="1"/>
          </p:cNvPicPr>
          <p:nvPr/>
        </p:nvPicPr>
        <p:blipFill>
          <a:blip r:embed="rId2"/>
          <a:stretch>
            <a:fillRect/>
          </a:stretch>
        </p:blipFill>
        <p:spPr>
          <a:xfrm>
            <a:off x="1218450" y="1690688"/>
            <a:ext cx="8951917" cy="4654128"/>
          </a:xfrm>
          <a:prstGeom prst="rect">
            <a:avLst/>
          </a:prstGeom>
        </p:spPr>
      </p:pic>
    </p:spTree>
    <p:extLst>
      <p:ext uri="{BB962C8B-B14F-4D97-AF65-F5344CB8AC3E}">
        <p14:creationId xmlns:p14="http://schemas.microsoft.com/office/powerpoint/2010/main" val="303396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650376-3476-44CD-9BAD-BA8129E34A5A}"/>
              </a:ext>
            </a:extLst>
          </p:cNvPr>
          <p:cNvSpPr>
            <a:spLocks noGrp="1"/>
          </p:cNvSpPr>
          <p:nvPr>
            <p:ph type="title"/>
          </p:nvPr>
        </p:nvSpPr>
        <p:spPr/>
        <p:txBody>
          <a:bodyPr/>
          <a:lstStyle/>
          <a:p>
            <a:pPr algn="l"/>
            <a:r>
              <a:rPr lang="en-US" dirty="0">
                <a:solidFill>
                  <a:srgbClr val="272C37"/>
                </a:solidFill>
                <a:latin typeface="Roboto" panose="02000000000000000000" pitchFamily="2" charset="0"/>
              </a:rPr>
              <a:t>Long Short Term Memory (LSTM)</a:t>
            </a:r>
            <a:endParaRPr lang="en-US" b="0" i="0" dirty="0">
              <a:solidFill>
                <a:srgbClr val="272C37"/>
              </a:solidFill>
              <a:effectLst/>
              <a:latin typeface="Roboto" panose="02000000000000000000" pitchFamily="2" charset="0"/>
            </a:endParaRPr>
          </a:p>
        </p:txBody>
      </p:sp>
      <p:sp>
        <p:nvSpPr>
          <p:cNvPr id="3" name="Content Placeholder 2">
            <a:extLst>
              <a:ext uri="{FF2B5EF4-FFF2-40B4-BE49-F238E27FC236}">
                <a16:creationId xmlns:a16="http://schemas.microsoft.com/office/drawing/2014/main" id="{0CC3248D-EED4-4821-BC73-E36F78A13359}"/>
              </a:ext>
            </a:extLst>
          </p:cNvPr>
          <p:cNvSpPr>
            <a:spLocks noGrp="1"/>
          </p:cNvSpPr>
          <p:nvPr>
            <p:ph idx="1"/>
          </p:nvPr>
        </p:nvSpPr>
        <p:spPr/>
        <p:txBody>
          <a:bodyPr/>
          <a:lstStyle/>
          <a:p>
            <a:pPr algn="l"/>
            <a:endParaRPr lang="en-US" b="0" i="0" dirty="0">
              <a:solidFill>
                <a:srgbClr val="51565E"/>
              </a:solidFill>
              <a:effectLst/>
              <a:latin typeface="Roboto" panose="02000000000000000000" pitchFamily="2" charset="0"/>
            </a:endParaRPr>
          </a:p>
          <a:p>
            <a:pPr marL="0" indent="0" algn="l">
              <a:buNone/>
            </a:pPr>
            <a:endParaRPr lang="en-US" b="0" i="0" dirty="0">
              <a:solidFill>
                <a:srgbClr val="51565E"/>
              </a:solidFill>
              <a:effectLst/>
              <a:latin typeface="Roboto" panose="02000000000000000000" pitchFamily="2" charset="0"/>
            </a:endParaRPr>
          </a:p>
          <a:p>
            <a:endParaRPr lang="en-US" dirty="0"/>
          </a:p>
        </p:txBody>
      </p:sp>
      <p:pic>
        <p:nvPicPr>
          <p:cNvPr id="5" name="Picture 4">
            <a:extLst>
              <a:ext uri="{FF2B5EF4-FFF2-40B4-BE49-F238E27FC236}">
                <a16:creationId xmlns:a16="http://schemas.microsoft.com/office/drawing/2014/main" id="{9894A2F1-2997-48C3-A01F-8DF8906A30DA}"/>
              </a:ext>
            </a:extLst>
          </p:cNvPr>
          <p:cNvPicPr>
            <a:picLocks noChangeAspect="1"/>
          </p:cNvPicPr>
          <p:nvPr/>
        </p:nvPicPr>
        <p:blipFill>
          <a:blip r:embed="rId2"/>
          <a:stretch>
            <a:fillRect/>
          </a:stretch>
        </p:blipFill>
        <p:spPr>
          <a:xfrm>
            <a:off x="979714" y="1825625"/>
            <a:ext cx="9171992" cy="4351338"/>
          </a:xfrm>
          <a:prstGeom prst="rect">
            <a:avLst/>
          </a:prstGeom>
        </p:spPr>
      </p:pic>
    </p:spTree>
    <p:extLst>
      <p:ext uri="{BB962C8B-B14F-4D97-AF65-F5344CB8AC3E}">
        <p14:creationId xmlns:p14="http://schemas.microsoft.com/office/powerpoint/2010/main" val="40236052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650376-3476-44CD-9BAD-BA8129E34A5A}"/>
              </a:ext>
            </a:extLst>
          </p:cNvPr>
          <p:cNvSpPr>
            <a:spLocks noGrp="1"/>
          </p:cNvSpPr>
          <p:nvPr>
            <p:ph type="title"/>
          </p:nvPr>
        </p:nvSpPr>
        <p:spPr/>
        <p:txBody>
          <a:bodyPr/>
          <a:lstStyle/>
          <a:p>
            <a:pPr algn="l"/>
            <a:r>
              <a:rPr lang="en-US" dirty="0">
                <a:solidFill>
                  <a:srgbClr val="272C37"/>
                </a:solidFill>
                <a:latin typeface="Roboto" panose="02000000000000000000" pitchFamily="2" charset="0"/>
              </a:rPr>
              <a:t>Long Short Term Memory (LSTM)</a:t>
            </a:r>
            <a:endParaRPr lang="en-US" b="0" i="0" dirty="0">
              <a:solidFill>
                <a:srgbClr val="272C37"/>
              </a:solidFill>
              <a:effectLst/>
              <a:latin typeface="Roboto" panose="02000000000000000000" pitchFamily="2" charset="0"/>
            </a:endParaRPr>
          </a:p>
        </p:txBody>
      </p:sp>
      <p:sp>
        <p:nvSpPr>
          <p:cNvPr id="3" name="Content Placeholder 2">
            <a:extLst>
              <a:ext uri="{FF2B5EF4-FFF2-40B4-BE49-F238E27FC236}">
                <a16:creationId xmlns:a16="http://schemas.microsoft.com/office/drawing/2014/main" id="{0CC3248D-EED4-4821-BC73-E36F78A13359}"/>
              </a:ext>
            </a:extLst>
          </p:cNvPr>
          <p:cNvSpPr>
            <a:spLocks noGrp="1"/>
          </p:cNvSpPr>
          <p:nvPr>
            <p:ph idx="1"/>
          </p:nvPr>
        </p:nvSpPr>
        <p:spPr/>
        <p:txBody>
          <a:bodyPr/>
          <a:lstStyle/>
          <a:p>
            <a:pPr algn="l"/>
            <a:endParaRPr lang="en-US" b="0" i="0" dirty="0">
              <a:solidFill>
                <a:srgbClr val="51565E"/>
              </a:solidFill>
              <a:effectLst/>
              <a:latin typeface="Roboto" panose="02000000000000000000" pitchFamily="2" charset="0"/>
            </a:endParaRPr>
          </a:p>
          <a:p>
            <a:pPr marL="0" indent="0" algn="l">
              <a:buNone/>
            </a:pPr>
            <a:endParaRPr lang="en-US" b="0" i="0" dirty="0">
              <a:solidFill>
                <a:srgbClr val="51565E"/>
              </a:solidFill>
              <a:effectLst/>
              <a:latin typeface="Roboto" panose="02000000000000000000" pitchFamily="2" charset="0"/>
            </a:endParaRPr>
          </a:p>
          <a:p>
            <a:endParaRPr lang="en-US" dirty="0"/>
          </a:p>
        </p:txBody>
      </p:sp>
      <p:pic>
        <p:nvPicPr>
          <p:cNvPr id="6" name="Picture 5">
            <a:extLst>
              <a:ext uri="{FF2B5EF4-FFF2-40B4-BE49-F238E27FC236}">
                <a16:creationId xmlns:a16="http://schemas.microsoft.com/office/drawing/2014/main" id="{4426F898-0CA3-443B-B2D9-1CD893446271}"/>
              </a:ext>
            </a:extLst>
          </p:cNvPr>
          <p:cNvPicPr>
            <a:picLocks noChangeAspect="1"/>
          </p:cNvPicPr>
          <p:nvPr/>
        </p:nvPicPr>
        <p:blipFill>
          <a:blip r:embed="rId2"/>
          <a:stretch>
            <a:fillRect/>
          </a:stretch>
        </p:blipFill>
        <p:spPr>
          <a:xfrm>
            <a:off x="1045028" y="1702920"/>
            <a:ext cx="10235681" cy="4351338"/>
          </a:xfrm>
          <a:prstGeom prst="rect">
            <a:avLst/>
          </a:prstGeom>
        </p:spPr>
      </p:pic>
    </p:spTree>
    <p:extLst>
      <p:ext uri="{BB962C8B-B14F-4D97-AF65-F5344CB8AC3E}">
        <p14:creationId xmlns:p14="http://schemas.microsoft.com/office/powerpoint/2010/main" val="37591556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650376-3476-44CD-9BAD-BA8129E34A5A}"/>
              </a:ext>
            </a:extLst>
          </p:cNvPr>
          <p:cNvSpPr>
            <a:spLocks noGrp="1"/>
          </p:cNvSpPr>
          <p:nvPr>
            <p:ph type="title"/>
          </p:nvPr>
        </p:nvSpPr>
        <p:spPr/>
        <p:txBody>
          <a:bodyPr/>
          <a:lstStyle/>
          <a:p>
            <a:r>
              <a:rPr lang="en-US" dirty="0"/>
              <a:t>What is RNN</a:t>
            </a:r>
          </a:p>
        </p:txBody>
      </p:sp>
      <p:sp>
        <p:nvSpPr>
          <p:cNvPr id="3" name="Content Placeholder 2">
            <a:extLst>
              <a:ext uri="{FF2B5EF4-FFF2-40B4-BE49-F238E27FC236}">
                <a16:creationId xmlns:a16="http://schemas.microsoft.com/office/drawing/2014/main" id="{B26A5808-67D8-40F4-A1E7-8A75704C218D}"/>
              </a:ext>
            </a:extLst>
          </p:cNvPr>
          <p:cNvSpPr>
            <a:spLocks noGrp="1"/>
          </p:cNvSpPr>
          <p:nvPr>
            <p:ph idx="1"/>
          </p:nvPr>
        </p:nvSpPr>
        <p:spPr/>
        <p:txBody>
          <a:bodyPr/>
          <a:lstStyle/>
          <a:p>
            <a:pPr algn="l"/>
            <a:r>
              <a:rPr lang="en-US" b="0" i="0" dirty="0">
                <a:solidFill>
                  <a:srgbClr val="51565E"/>
                </a:solidFill>
                <a:effectLst/>
                <a:latin typeface="Roboto" panose="02000000000000000000" pitchFamily="2" charset="0"/>
              </a:rPr>
              <a:t>RNN works on the principle of saving the output of a particular layer and feeding this back to the input in order to predict the output of the layer.</a:t>
            </a:r>
          </a:p>
          <a:p>
            <a:pPr algn="l"/>
            <a:r>
              <a:rPr lang="en-US" b="0" i="0" dirty="0">
                <a:solidFill>
                  <a:srgbClr val="51565E"/>
                </a:solidFill>
                <a:effectLst/>
                <a:latin typeface="Roboto" panose="02000000000000000000" pitchFamily="2" charset="0"/>
              </a:rPr>
              <a:t>Below is how you can convert a Feed-Forward Neural Network into a Recurrent Neural Network:</a:t>
            </a:r>
          </a:p>
          <a:p>
            <a:endParaRPr lang="en-US" dirty="0"/>
          </a:p>
        </p:txBody>
      </p:sp>
      <p:pic>
        <p:nvPicPr>
          <p:cNvPr id="1026" name="Picture 2">
            <a:extLst>
              <a:ext uri="{FF2B5EF4-FFF2-40B4-BE49-F238E27FC236}">
                <a16:creationId xmlns:a16="http://schemas.microsoft.com/office/drawing/2014/main" id="{C13636C0-AC7A-4C56-81D9-B5D92FCEFE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0700" y="3800087"/>
            <a:ext cx="8610600" cy="2952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59058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650376-3476-44CD-9BAD-BA8129E34A5A}"/>
              </a:ext>
            </a:extLst>
          </p:cNvPr>
          <p:cNvSpPr>
            <a:spLocks noGrp="1"/>
          </p:cNvSpPr>
          <p:nvPr>
            <p:ph type="title"/>
          </p:nvPr>
        </p:nvSpPr>
        <p:spPr/>
        <p:txBody>
          <a:bodyPr/>
          <a:lstStyle/>
          <a:p>
            <a:pPr algn="l"/>
            <a:r>
              <a:rPr lang="en-US" dirty="0">
                <a:solidFill>
                  <a:srgbClr val="272C37"/>
                </a:solidFill>
                <a:latin typeface="Roboto" panose="02000000000000000000" pitchFamily="2" charset="0"/>
              </a:rPr>
              <a:t>Long Short Term Memory (LSTM)</a:t>
            </a:r>
            <a:endParaRPr lang="en-US" b="0" i="0" dirty="0">
              <a:solidFill>
                <a:srgbClr val="272C37"/>
              </a:solidFill>
              <a:effectLst/>
              <a:latin typeface="Roboto" panose="02000000000000000000" pitchFamily="2" charset="0"/>
            </a:endParaRPr>
          </a:p>
        </p:txBody>
      </p:sp>
      <p:sp>
        <p:nvSpPr>
          <p:cNvPr id="3" name="Content Placeholder 2">
            <a:extLst>
              <a:ext uri="{FF2B5EF4-FFF2-40B4-BE49-F238E27FC236}">
                <a16:creationId xmlns:a16="http://schemas.microsoft.com/office/drawing/2014/main" id="{0CC3248D-EED4-4821-BC73-E36F78A13359}"/>
              </a:ext>
            </a:extLst>
          </p:cNvPr>
          <p:cNvSpPr>
            <a:spLocks noGrp="1"/>
          </p:cNvSpPr>
          <p:nvPr>
            <p:ph idx="1"/>
          </p:nvPr>
        </p:nvSpPr>
        <p:spPr/>
        <p:txBody>
          <a:bodyPr/>
          <a:lstStyle/>
          <a:p>
            <a:pPr algn="l"/>
            <a:endParaRPr lang="en-US" b="0" i="0" dirty="0">
              <a:solidFill>
                <a:srgbClr val="51565E"/>
              </a:solidFill>
              <a:effectLst/>
              <a:latin typeface="Roboto" panose="02000000000000000000" pitchFamily="2" charset="0"/>
            </a:endParaRPr>
          </a:p>
          <a:p>
            <a:pPr marL="0" indent="0" algn="l">
              <a:buNone/>
            </a:pPr>
            <a:endParaRPr lang="en-US" b="0" i="0" dirty="0">
              <a:solidFill>
                <a:srgbClr val="51565E"/>
              </a:solidFill>
              <a:effectLst/>
              <a:latin typeface="Roboto" panose="02000000000000000000" pitchFamily="2" charset="0"/>
            </a:endParaRPr>
          </a:p>
          <a:p>
            <a:endParaRPr lang="en-US" dirty="0"/>
          </a:p>
        </p:txBody>
      </p:sp>
      <p:pic>
        <p:nvPicPr>
          <p:cNvPr id="5" name="Picture 4">
            <a:extLst>
              <a:ext uri="{FF2B5EF4-FFF2-40B4-BE49-F238E27FC236}">
                <a16:creationId xmlns:a16="http://schemas.microsoft.com/office/drawing/2014/main" id="{03105BB4-FC12-4912-A27F-8CD141A53569}"/>
              </a:ext>
            </a:extLst>
          </p:cNvPr>
          <p:cNvPicPr>
            <a:picLocks noChangeAspect="1"/>
          </p:cNvPicPr>
          <p:nvPr/>
        </p:nvPicPr>
        <p:blipFill>
          <a:blip r:embed="rId2"/>
          <a:stretch>
            <a:fillRect/>
          </a:stretch>
        </p:blipFill>
        <p:spPr>
          <a:xfrm>
            <a:off x="1045029" y="1748644"/>
            <a:ext cx="10161035" cy="3360711"/>
          </a:xfrm>
          <a:prstGeom prst="rect">
            <a:avLst/>
          </a:prstGeom>
        </p:spPr>
      </p:pic>
    </p:spTree>
    <p:extLst>
      <p:ext uri="{BB962C8B-B14F-4D97-AF65-F5344CB8AC3E}">
        <p14:creationId xmlns:p14="http://schemas.microsoft.com/office/powerpoint/2010/main" val="30540614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650376-3476-44CD-9BAD-BA8129E34A5A}"/>
              </a:ext>
            </a:extLst>
          </p:cNvPr>
          <p:cNvSpPr>
            <a:spLocks noGrp="1"/>
          </p:cNvSpPr>
          <p:nvPr>
            <p:ph type="title"/>
          </p:nvPr>
        </p:nvSpPr>
        <p:spPr/>
        <p:txBody>
          <a:bodyPr/>
          <a:lstStyle/>
          <a:p>
            <a:pPr algn="l"/>
            <a:r>
              <a:rPr lang="en-US" dirty="0">
                <a:solidFill>
                  <a:srgbClr val="272C37"/>
                </a:solidFill>
                <a:latin typeface="Roboto" panose="02000000000000000000" pitchFamily="2" charset="0"/>
              </a:rPr>
              <a:t>Long Short Term Memory (LSTM)</a:t>
            </a:r>
            <a:endParaRPr lang="en-US" b="0" i="0" dirty="0">
              <a:solidFill>
                <a:srgbClr val="272C37"/>
              </a:solidFill>
              <a:effectLst/>
              <a:latin typeface="Roboto" panose="02000000000000000000" pitchFamily="2" charset="0"/>
            </a:endParaRPr>
          </a:p>
        </p:txBody>
      </p:sp>
      <p:sp>
        <p:nvSpPr>
          <p:cNvPr id="3" name="Content Placeholder 2">
            <a:extLst>
              <a:ext uri="{FF2B5EF4-FFF2-40B4-BE49-F238E27FC236}">
                <a16:creationId xmlns:a16="http://schemas.microsoft.com/office/drawing/2014/main" id="{0CC3248D-EED4-4821-BC73-E36F78A13359}"/>
              </a:ext>
            </a:extLst>
          </p:cNvPr>
          <p:cNvSpPr>
            <a:spLocks noGrp="1"/>
          </p:cNvSpPr>
          <p:nvPr>
            <p:ph idx="1"/>
          </p:nvPr>
        </p:nvSpPr>
        <p:spPr/>
        <p:txBody>
          <a:bodyPr/>
          <a:lstStyle/>
          <a:p>
            <a:pPr algn="l"/>
            <a:endParaRPr lang="en-US" b="0" i="0" dirty="0">
              <a:solidFill>
                <a:srgbClr val="51565E"/>
              </a:solidFill>
              <a:effectLst/>
              <a:latin typeface="Roboto" panose="02000000000000000000" pitchFamily="2" charset="0"/>
            </a:endParaRPr>
          </a:p>
          <a:p>
            <a:pPr marL="0" indent="0" algn="l">
              <a:buNone/>
            </a:pPr>
            <a:endParaRPr lang="en-US" b="0" i="0" dirty="0">
              <a:solidFill>
                <a:srgbClr val="51565E"/>
              </a:solidFill>
              <a:effectLst/>
              <a:latin typeface="Roboto" panose="02000000000000000000" pitchFamily="2" charset="0"/>
            </a:endParaRPr>
          </a:p>
          <a:p>
            <a:endParaRPr lang="en-US" dirty="0"/>
          </a:p>
        </p:txBody>
      </p:sp>
      <p:pic>
        <p:nvPicPr>
          <p:cNvPr id="6" name="Picture 5">
            <a:extLst>
              <a:ext uri="{FF2B5EF4-FFF2-40B4-BE49-F238E27FC236}">
                <a16:creationId xmlns:a16="http://schemas.microsoft.com/office/drawing/2014/main" id="{7175950E-B39D-41DA-8BC4-70CD2488C9F0}"/>
              </a:ext>
            </a:extLst>
          </p:cNvPr>
          <p:cNvPicPr>
            <a:picLocks noChangeAspect="1"/>
          </p:cNvPicPr>
          <p:nvPr/>
        </p:nvPicPr>
        <p:blipFill>
          <a:blip r:embed="rId2"/>
          <a:stretch>
            <a:fillRect/>
          </a:stretch>
        </p:blipFill>
        <p:spPr>
          <a:xfrm>
            <a:off x="951723" y="1638145"/>
            <a:ext cx="9909110" cy="3581710"/>
          </a:xfrm>
          <a:prstGeom prst="rect">
            <a:avLst/>
          </a:prstGeom>
        </p:spPr>
      </p:pic>
    </p:spTree>
    <p:extLst>
      <p:ext uri="{BB962C8B-B14F-4D97-AF65-F5344CB8AC3E}">
        <p14:creationId xmlns:p14="http://schemas.microsoft.com/office/powerpoint/2010/main" val="6282800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650376-3476-44CD-9BAD-BA8129E34A5A}"/>
              </a:ext>
            </a:extLst>
          </p:cNvPr>
          <p:cNvSpPr>
            <a:spLocks noGrp="1"/>
          </p:cNvSpPr>
          <p:nvPr>
            <p:ph type="title"/>
          </p:nvPr>
        </p:nvSpPr>
        <p:spPr/>
        <p:txBody>
          <a:bodyPr/>
          <a:lstStyle/>
          <a:p>
            <a:pPr algn="l"/>
            <a:r>
              <a:rPr lang="en-US" dirty="0">
                <a:solidFill>
                  <a:srgbClr val="272C37"/>
                </a:solidFill>
                <a:latin typeface="Roboto" panose="02000000000000000000" pitchFamily="2" charset="0"/>
              </a:rPr>
              <a:t>Long Short Term Memory (LSTM)</a:t>
            </a:r>
            <a:endParaRPr lang="en-US" b="0" i="0" dirty="0">
              <a:solidFill>
                <a:srgbClr val="272C37"/>
              </a:solidFill>
              <a:effectLst/>
              <a:latin typeface="Roboto" panose="02000000000000000000" pitchFamily="2" charset="0"/>
            </a:endParaRPr>
          </a:p>
        </p:txBody>
      </p:sp>
      <p:sp>
        <p:nvSpPr>
          <p:cNvPr id="3" name="Content Placeholder 2">
            <a:extLst>
              <a:ext uri="{FF2B5EF4-FFF2-40B4-BE49-F238E27FC236}">
                <a16:creationId xmlns:a16="http://schemas.microsoft.com/office/drawing/2014/main" id="{0CC3248D-EED4-4821-BC73-E36F78A13359}"/>
              </a:ext>
            </a:extLst>
          </p:cNvPr>
          <p:cNvSpPr>
            <a:spLocks noGrp="1"/>
          </p:cNvSpPr>
          <p:nvPr>
            <p:ph idx="1"/>
          </p:nvPr>
        </p:nvSpPr>
        <p:spPr/>
        <p:txBody>
          <a:bodyPr/>
          <a:lstStyle/>
          <a:p>
            <a:pPr algn="l"/>
            <a:endParaRPr lang="en-US" b="0" i="0" dirty="0">
              <a:solidFill>
                <a:srgbClr val="51565E"/>
              </a:solidFill>
              <a:effectLst/>
              <a:latin typeface="Roboto" panose="02000000000000000000" pitchFamily="2" charset="0"/>
            </a:endParaRPr>
          </a:p>
          <a:p>
            <a:pPr marL="0" indent="0" algn="l">
              <a:buNone/>
            </a:pPr>
            <a:endParaRPr lang="en-US" b="0" i="0" dirty="0">
              <a:solidFill>
                <a:srgbClr val="51565E"/>
              </a:solidFill>
              <a:effectLst/>
              <a:latin typeface="Roboto" panose="02000000000000000000" pitchFamily="2" charset="0"/>
            </a:endParaRPr>
          </a:p>
          <a:p>
            <a:endParaRPr lang="en-US" dirty="0"/>
          </a:p>
        </p:txBody>
      </p:sp>
      <p:pic>
        <p:nvPicPr>
          <p:cNvPr id="5" name="Picture 4">
            <a:extLst>
              <a:ext uri="{FF2B5EF4-FFF2-40B4-BE49-F238E27FC236}">
                <a16:creationId xmlns:a16="http://schemas.microsoft.com/office/drawing/2014/main" id="{2101189C-DFB8-4434-B074-B7633D454CC7}"/>
              </a:ext>
            </a:extLst>
          </p:cNvPr>
          <p:cNvPicPr>
            <a:picLocks noChangeAspect="1"/>
          </p:cNvPicPr>
          <p:nvPr/>
        </p:nvPicPr>
        <p:blipFill>
          <a:blip r:embed="rId2"/>
          <a:stretch>
            <a:fillRect/>
          </a:stretch>
        </p:blipFill>
        <p:spPr>
          <a:xfrm>
            <a:off x="0" y="1408922"/>
            <a:ext cx="12192000" cy="5449078"/>
          </a:xfrm>
          <a:prstGeom prst="rect">
            <a:avLst/>
          </a:prstGeom>
        </p:spPr>
      </p:pic>
    </p:spTree>
    <p:extLst>
      <p:ext uri="{BB962C8B-B14F-4D97-AF65-F5344CB8AC3E}">
        <p14:creationId xmlns:p14="http://schemas.microsoft.com/office/powerpoint/2010/main" val="11840985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650376-3476-44CD-9BAD-BA8129E34A5A}"/>
              </a:ext>
            </a:extLst>
          </p:cNvPr>
          <p:cNvSpPr>
            <a:spLocks noGrp="1"/>
          </p:cNvSpPr>
          <p:nvPr>
            <p:ph type="title"/>
          </p:nvPr>
        </p:nvSpPr>
        <p:spPr/>
        <p:txBody>
          <a:bodyPr/>
          <a:lstStyle/>
          <a:p>
            <a:pPr algn="l"/>
            <a:r>
              <a:rPr lang="en-US" dirty="0">
                <a:solidFill>
                  <a:srgbClr val="272C37"/>
                </a:solidFill>
                <a:latin typeface="Roboto" panose="02000000000000000000" pitchFamily="2" charset="0"/>
              </a:rPr>
              <a:t>Long Short Term Memory (LSTM)</a:t>
            </a:r>
            <a:endParaRPr lang="en-US" b="0" i="0" dirty="0">
              <a:solidFill>
                <a:srgbClr val="272C37"/>
              </a:solidFill>
              <a:effectLst/>
              <a:latin typeface="Roboto" panose="02000000000000000000" pitchFamily="2" charset="0"/>
            </a:endParaRPr>
          </a:p>
        </p:txBody>
      </p:sp>
      <p:sp>
        <p:nvSpPr>
          <p:cNvPr id="3" name="Content Placeholder 2">
            <a:extLst>
              <a:ext uri="{FF2B5EF4-FFF2-40B4-BE49-F238E27FC236}">
                <a16:creationId xmlns:a16="http://schemas.microsoft.com/office/drawing/2014/main" id="{0CC3248D-EED4-4821-BC73-E36F78A13359}"/>
              </a:ext>
            </a:extLst>
          </p:cNvPr>
          <p:cNvSpPr>
            <a:spLocks noGrp="1"/>
          </p:cNvSpPr>
          <p:nvPr>
            <p:ph idx="1"/>
          </p:nvPr>
        </p:nvSpPr>
        <p:spPr/>
        <p:txBody>
          <a:bodyPr/>
          <a:lstStyle/>
          <a:p>
            <a:pPr algn="l"/>
            <a:endParaRPr lang="en-US" b="0" i="0" dirty="0">
              <a:solidFill>
                <a:srgbClr val="51565E"/>
              </a:solidFill>
              <a:effectLst/>
              <a:latin typeface="Roboto" panose="02000000000000000000" pitchFamily="2" charset="0"/>
            </a:endParaRPr>
          </a:p>
          <a:p>
            <a:pPr marL="0" indent="0" algn="l">
              <a:buNone/>
            </a:pPr>
            <a:endParaRPr lang="en-US" b="0" i="0" dirty="0">
              <a:solidFill>
                <a:srgbClr val="51565E"/>
              </a:solidFill>
              <a:effectLst/>
              <a:latin typeface="Roboto" panose="02000000000000000000" pitchFamily="2" charset="0"/>
            </a:endParaRPr>
          </a:p>
          <a:p>
            <a:endParaRPr lang="en-US" dirty="0"/>
          </a:p>
        </p:txBody>
      </p:sp>
      <p:pic>
        <p:nvPicPr>
          <p:cNvPr id="6" name="Picture 5">
            <a:extLst>
              <a:ext uri="{FF2B5EF4-FFF2-40B4-BE49-F238E27FC236}">
                <a16:creationId xmlns:a16="http://schemas.microsoft.com/office/drawing/2014/main" id="{A3E02B01-5058-47A2-B31E-A88D2FE13B66}"/>
              </a:ext>
            </a:extLst>
          </p:cNvPr>
          <p:cNvPicPr>
            <a:picLocks noChangeAspect="1"/>
          </p:cNvPicPr>
          <p:nvPr/>
        </p:nvPicPr>
        <p:blipFill>
          <a:blip r:embed="rId2"/>
          <a:stretch>
            <a:fillRect/>
          </a:stretch>
        </p:blipFill>
        <p:spPr>
          <a:xfrm>
            <a:off x="0" y="1614195"/>
            <a:ext cx="12192000" cy="5147435"/>
          </a:xfrm>
          <a:prstGeom prst="rect">
            <a:avLst/>
          </a:prstGeom>
        </p:spPr>
      </p:pic>
    </p:spTree>
    <p:extLst>
      <p:ext uri="{BB962C8B-B14F-4D97-AF65-F5344CB8AC3E}">
        <p14:creationId xmlns:p14="http://schemas.microsoft.com/office/powerpoint/2010/main" val="42761946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650376-3476-44CD-9BAD-BA8129E34A5A}"/>
              </a:ext>
            </a:extLst>
          </p:cNvPr>
          <p:cNvSpPr>
            <a:spLocks noGrp="1"/>
          </p:cNvSpPr>
          <p:nvPr>
            <p:ph type="title"/>
          </p:nvPr>
        </p:nvSpPr>
        <p:spPr/>
        <p:txBody>
          <a:bodyPr/>
          <a:lstStyle/>
          <a:p>
            <a:pPr algn="l"/>
            <a:r>
              <a:rPr lang="en-US" dirty="0">
                <a:solidFill>
                  <a:srgbClr val="272C37"/>
                </a:solidFill>
                <a:latin typeface="Roboto" panose="02000000000000000000" pitchFamily="2" charset="0"/>
              </a:rPr>
              <a:t>Long Short Term Memory (LSTM)</a:t>
            </a:r>
            <a:endParaRPr lang="en-US" b="0" i="0" dirty="0">
              <a:solidFill>
                <a:srgbClr val="272C37"/>
              </a:solidFill>
              <a:effectLst/>
              <a:latin typeface="Roboto" panose="02000000000000000000" pitchFamily="2" charset="0"/>
            </a:endParaRPr>
          </a:p>
        </p:txBody>
      </p:sp>
      <p:sp>
        <p:nvSpPr>
          <p:cNvPr id="3" name="Content Placeholder 2">
            <a:extLst>
              <a:ext uri="{FF2B5EF4-FFF2-40B4-BE49-F238E27FC236}">
                <a16:creationId xmlns:a16="http://schemas.microsoft.com/office/drawing/2014/main" id="{0CC3248D-EED4-4821-BC73-E36F78A13359}"/>
              </a:ext>
            </a:extLst>
          </p:cNvPr>
          <p:cNvSpPr>
            <a:spLocks noGrp="1"/>
          </p:cNvSpPr>
          <p:nvPr>
            <p:ph idx="1"/>
          </p:nvPr>
        </p:nvSpPr>
        <p:spPr/>
        <p:txBody>
          <a:bodyPr/>
          <a:lstStyle/>
          <a:p>
            <a:pPr algn="l"/>
            <a:endParaRPr lang="en-US" b="0" i="0" dirty="0">
              <a:solidFill>
                <a:srgbClr val="51565E"/>
              </a:solidFill>
              <a:effectLst/>
              <a:latin typeface="Roboto" panose="02000000000000000000" pitchFamily="2" charset="0"/>
            </a:endParaRPr>
          </a:p>
          <a:p>
            <a:pPr marL="0" indent="0" algn="l">
              <a:buNone/>
            </a:pPr>
            <a:endParaRPr lang="en-US" b="0" i="0" dirty="0">
              <a:solidFill>
                <a:srgbClr val="51565E"/>
              </a:solidFill>
              <a:effectLst/>
              <a:latin typeface="Roboto" panose="02000000000000000000" pitchFamily="2" charset="0"/>
            </a:endParaRPr>
          </a:p>
          <a:p>
            <a:endParaRPr lang="en-US" dirty="0"/>
          </a:p>
        </p:txBody>
      </p:sp>
      <p:pic>
        <p:nvPicPr>
          <p:cNvPr id="5" name="Picture 4">
            <a:extLst>
              <a:ext uri="{FF2B5EF4-FFF2-40B4-BE49-F238E27FC236}">
                <a16:creationId xmlns:a16="http://schemas.microsoft.com/office/drawing/2014/main" id="{3474B36D-EB95-4F6A-851C-797D9AF9F7E9}"/>
              </a:ext>
            </a:extLst>
          </p:cNvPr>
          <p:cNvPicPr>
            <a:picLocks noChangeAspect="1"/>
          </p:cNvPicPr>
          <p:nvPr/>
        </p:nvPicPr>
        <p:blipFill>
          <a:blip r:embed="rId2"/>
          <a:stretch>
            <a:fillRect/>
          </a:stretch>
        </p:blipFill>
        <p:spPr>
          <a:xfrm>
            <a:off x="94730" y="1690688"/>
            <a:ext cx="12002540" cy="5129506"/>
          </a:xfrm>
          <a:prstGeom prst="rect">
            <a:avLst/>
          </a:prstGeom>
        </p:spPr>
      </p:pic>
    </p:spTree>
    <p:extLst>
      <p:ext uri="{BB962C8B-B14F-4D97-AF65-F5344CB8AC3E}">
        <p14:creationId xmlns:p14="http://schemas.microsoft.com/office/powerpoint/2010/main" val="22182433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2FA290-8B3A-4103-A00E-06244A24C22B}"/>
              </a:ext>
            </a:extLst>
          </p:cNvPr>
          <p:cNvSpPr>
            <a:spLocks noGrp="1"/>
          </p:cNvSpPr>
          <p:nvPr>
            <p:ph type="ctrTitle"/>
          </p:nvPr>
        </p:nvSpPr>
        <p:spPr>
          <a:xfrm>
            <a:off x="1524000" y="2719131"/>
            <a:ext cx="9144000" cy="935575"/>
          </a:xfrm>
        </p:spPr>
        <p:txBody>
          <a:bodyPr>
            <a:normAutofit fontScale="90000"/>
          </a:bodyPr>
          <a:lstStyle/>
          <a:p>
            <a:br>
              <a:rPr lang="en-IN" sz="4800" dirty="0">
                <a:latin typeface="Arial" panose="020B0604020202020204" pitchFamily="34" charset="0"/>
                <a:cs typeface="Arial" panose="020B0604020202020204" pitchFamily="34" charset="0"/>
              </a:rPr>
            </a:br>
            <a:r>
              <a:rPr lang="en-IN" sz="4800" dirty="0">
                <a:latin typeface="Arial" panose="020B0604020202020204" pitchFamily="34" charset="0"/>
                <a:cs typeface="Arial" panose="020B0604020202020204" pitchFamily="34" charset="0"/>
              </a:rPr>
              <a:t>Thank You</a:t>
            </a:r>
          </a:p>
        </p:txBody>
      </p:sp>
      <p:sp>
        <p:nvSpPr>
          <p:cNvPr id="3" name="Subtitle 2">
            <a:extLst>
              <a:ext uri="{FF2B5EF4-FFF2-40B4-BE49-F238E27FC236}">
                <a16:creationId xmlns:a16="http://schemas.microsoft.com/office/drawing/2014/main" id="{DDB74BFB-7A18-4DF0-8E46-E05235A52D36}"/>
              </a:ext>
            </a:extLst>
          </p:cNvPr>
          <p:cNvSpPr>
            <a:spLocks noGrp="1"/>
          </p:cNvSpPr>
          <p:nvPr>
            <p:ph type="subTitle" idx="1"/>
          </p:nvPr>
        </p:nvSpPr>
        <p:spPr>
          <a:xfrm>
            <a:off x="1524000" y="3602037"/>
            <a:ext cx="9144000" cy="2754313"/>
          </a:xfrm>
        </p:spPr>
        <p:txBody>
          <a:bodyPr>
            <a:noAutofit/>
          </a:bodyPr>
          <a:lstStyle/>
          <a:p>
            <a:r>
              <a:rPr lang="en-IN" b="1" dirty="0" err="1">
                <a:latin typeface="Arial" panose="020B0604020202020204" pitchFamily="34" charset="0"/>
                <a:cs typeface="Arial" panose="020B0604020202020204" pitchFamily="34" charset="0"/>
              </a:rPr>
              <a:t>Raghu</a:t>
            </a:r>
            <a:r>
              <a:rPr lang="en-IN" b="1" dirty="0">
                <a:latin typeface="Arial" panose="020B0604020202020204" pitchFamily="34" charset="0"/>
                <a:cs typeface="Arial" panose="020B0604020202020204" pitchFamily="34" charset="0"/>
              </a:rPr>
              <a:t> Prasad </a:t>
            </a:r>
            <a:r>
              <a:rPr lang="en-IN" b="1" dirty="0" err="1">
                <a:latin typeface="Arial" panose="020B0604020202020204" pitchFamily="34" charset="0"/>
                <a:cs typeface="Arial" panose="020B0604020202020204" pitchFamily="34" charset="0"/>
              </a:rPr>
              <a:t>Konandur</a:t>
            </a:r>
            <a:endParaRPr lang="en-IN"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9845547471</a:t>
            </a:r>
          </a:p>
          <a:p>
            <a:r>
              <a:rPr lang="en-IN" b="1" dirty="0">
                <a:latin typeface="Arial" panose="020B0604020202020204" pitchFamily="34" charset="0"/>
                <a:cs typeface="Arial" panose="020B0604020202020204" pitchFamily="34" charset="0"/>
                <a:hlinkClick r:id="rId2"/>
              </a:rPr>
              <a:t>www.kaushalya.tech</a:t>
            </a:r>
            <a:endParaRPr lang="en-IN"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raghuprasadkonandur@kaushalya.tech</a:t>
            </a:r>
          </a:p>
          <a:p>
            <a:endParaRPr lang="en-IN" b="1"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5DC57037-1BA5-4CBD-8260-3759DECD79B3}"/>
              </a:ext>
            </a:extLst>
          </p:cNvPr>
          <p:cNvSpPr>
            <a:spLocks noGrp="1"/>
          </p:cNvSpPr>
          <p:nvPr>
            <p:ph type="ftr" sz="quarter" idx="11"/>
          </p:nvPr>
        </p:nvSpPr>
        <p:spPr/>
        <p:txBody>
          <a:bodyPr/>
          <a:lstStyle/>
          <a:p>
            <a:r>
              <a:rPr lang="en-IN" b="1" dirty="0">
                <a:latin typeface="Arial" panose="020B0604020202020204" pitchFamily="34" charset="0"/>
                <a:cs typeface="Arial" panose="020B0604020202020204" pitchFamily="34" charset="0"/>
              </a:rPr>
              <a:t>www.</a:t>
            </a:r>
            <a:r>
              <a:rPr lang="en-IN" sz="1400" b="1" dirty="0">
                <a:latin typeface="Arial" panose="020B0604020202020204" pitchFamily="34" charset="0"/>
                <a:cs typeface="Arial" panose="020B0604020202020204" pitchFamily="34" charset="0"/>
              </a:rPr>
              <a:t>kaushalya</a:t>
            </a:r>
            <a:r>
              <a:rPr lang="en-IN" b="1" dirty="0">
                <a:latin typeface="Arial" panose="020B0604020202020204" pitchFamily="34" charset="0"/>
                <a:cs typeface="Arial" panose="020B0604020202020204" pitchFamily="34" charset="0"/>
              </a:rPr>
              <a:t>.tech</a:t>
            </a:r>
          </a:p>
        </p:txBody>
      </p:sp>
      <p:sp>
        <p:nvSpPr>
          <p:cNvPr id="5" name="Slide Number Placeholder 4">
            <a:extLst>
              <a:ext uri="{FF2B5EF4-FFF2-40B4-BE49-F238E27FC236}">
                <a16:creationId xmlns:a16="http://schemas.microsoft.com/office/drawing/2014/main" id="{4B1DA70F-03AB-406E-88DC-93CC074316E2}"/>
              </a:ext>
            </a:extLst>
          </p:cNvPr>
          <p:cNvSpPr>
            <a:spLocks noGrp="1"/>
          </p:cNvSpPr>
          <p:nvPr>
            <p:ph type="sldNum" sz="quarter" idx="12"/>
          </p:nvPr>
        </p:nvSpPr>
        <p:spPr/>
        <p:txBody>
          <a:bodyPr/>
          <a:lstStyle/>
          <a:p>
            <a:fld id="{D300B680-4920-456B-94E7-EB6DEF2EAF04}" type="slidenum">
              <a:rPr lang="en-IN" smtClean="0">
                <a:latin typeface="Arial" panose="020B0604020202020204" pitchFamily="34" charset="0"/>
                <a:cs typeface="Arial" panose="020B0604020202020204" pitchFamily="34" charset="0"/>
              </a:rPr>
              <a:pPr/>
              <a:t>25</a:t>
            </a:fld>
            <a:endParaRPr lang="en-IN" dirty="0">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34423507-69B1-4DDE-954A-E8D22BA0C65B}"/>
              </a:ext>
            </a:extLst>
          </p:cNvPr>
          <p:cNvPicPr>
            <a:picLocks noChangeAspect="1"/>
          </p:cNvPicPr>
          <p:nvPr/>
        </p:nvPicPr>
        <p:blipFill>
          <a:blip r:embed="rId3"/>
          <a:stretch>
            <a:fillRect/>
          </a:stretch>
        </p:blipFill>
        <p:spPr>
          <a:xfrm>
            <a:off x="4653682" y="534696"/>
            <a:ext cx="2309060" cy="2118544"/>
          </a:xfrm>
          <a:prstGeom prst="rect">
            <a:avLst/>
          </a:prstGeom>
        </p:spPr>
      </p:pic>
    </p:spTree>
    <p:extLst>
      <p:ext uri="{BB962C8B-B14F-4D97-AF65-F5344CB8AC3E}">
        <p14:creationId xmlns:p14="http://schemas.microsoft.com/office/powerpoint/2010/main" val="20114247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650376-3476-44CD-9BAD-BA8129E34A5A}"/>
              </a:ext>
            </a:extLst>
          </p:cNvPr>
          <p:cNvSpPr>
            <a:spLocks noGrp="1"/>
          </p:cNvSpPr>
          <p:nvPr>
            <p:ph type="title"/>
          </p:nvPr>
        </p:nvSpPr>
        <p:spPr/>
        <p:txBody>
          <a:bodyPr/>
          <a:lstStyle/>
          <a:p>
            <a:r>
              <a:rPr lang="en-US" dirty="0"/>
              <a:t>What is RNN</a:t>
            </a:r>
          </a:p>
        </p:txBody>
      </p:sp>
      <p:sp>
        <p:nvSpPr>
          <p:cNvPr id="3" name="Content Placeholder 2">
            <a:extLst>
              <a:ext uri="{FF2B5EF4-FFF2-40B4-BE49-F238E27FC236}">
                <a16:creationId xmlns:a16="http://schemas.microsoft.com/office/drawing/2014/main" id="{B26A5808-67D8-40F4-A1E7-8A75704C218D}"/>
              </a:ext>
            </a:extLst>
          </p:cNvPr>
          <p:cNvSpPr>
            <a:spLocks noGrp="1"/>
          </p:cNvSpPr>
          <p:nvPr>
            <p:ph idx="1"/>
          </p:nvPr>
        </p:nvSpPr>
        <p:spPr/>
        <p:txBody>
          <a:bodyPr/>
          <a:lstStyle/>
          <a:p>
            <a:r>
              <a:rPr lang="en-US" b="0" i="0" dirty="0">
                <a:solidFill>
                  <a:srgbClr val="51565E"/>
                </a:solidFill>
                <a:effectLst/>
                <a:latin typeface="Roboto" panose="02000000000000000000" pitchFamily="2" charset="0"/>
              </a:rPr>
              <a:t>The nodes in different layers of the neural network are compressed to form a single layer of recurrent neural networks. A, B, and C are the parameters of the </a:t>
            </a:r>
            <a:r>
              <a:rPr lang="en-US" b="0" i="0" dirty="0" err="1">
                <a:solidFill>
                  <a:srgbClr val="51565E"/>
                </a:solidFill>
                <a:effectLst/>
                <a:latin typeface="Roboto" panose="02000000000000000000" pitchFamily="2" charset="0"/>
              </a:rPr>
              <a:t>network.Fully</a:t>
            </a:r>
            <a:r>
              <a:rPr lang="en-US" b="0" i="0" dirty="0">
                <a:solidFill>
                  <a:srgbClr val="51565E"/>
                </a:solidFill>
                <a:effectLst/>
                <a:latin typeface="Roboto" panose="02000000000000000000" pitchFamily="2" charset="0"/>
              </a:rPr>
              <a:t> Connected RNN</a:t>
            </a:r>
            <a:endParaRPr lang="en-US" dirty="0"/>
          </a:p>
        </p:txBody>
      </p:sp>
      <p:pic>
        <p:nvPicPr>
          <p:cNvPr id="2050" name="Picture 2">
            <a:extLst>
              <a:ext uri="{FF2B5EF4-FFF2-40B4-BE49-F238E27FC236}">
                <a16:creationId xmlns:a16="http://schemas.microsoft.com/office/drawing/2014/main" id="{CB1E91D2-D4EB-43A8-8060-B23F0854B8A0}"/>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2044700" y="3153746"/>
            <a:ext cx="8101013" cy="37042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82058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650376-3476-44CD-9BAD-BA8129E34A5A}"/>
              </a:ext>
            </a:extLst>
          </p:cNvPr>
          <p:cNvSpPr>
            <a:spLocks noGrp="1"/>
          </p:cNvSpPr>
          <p:nvPr>
            <p:ph type="title"/>
          </p:nvPr>
        </p:nvSpPr>
        <p:spPr/>
        <p:txBody>
          <a:bodyPr/>
          <a:lstStyle/>
          <a:p>
            <a:r>
              <a:rPr lang="en-US" dirty="0"/>
              <a:t>What is RNN</a:t>
            </a:r>
          </a:p>
        </p:txBody>
      </p:sp>
      <p:sp>
        <p:nvSpPr>
          <p:cNvPr id="3" name="Content Placeholder 2">
            <a:extLst>
              <a:ext uri="{FF2B5EF4-FFF2-40B4-BE49-F238E27FC236}">
                <a16:creationId xmlns:a16="http://schemas.microsoft.com/office/drawing/2014/main" id="{B26A5808-67D8-40F4-A1E7-8A75704C218D}"/>
              </a:ext>
            </a:extLst>
          </p:cNvPr>
          <p:cNvSpPr>
            <a:spLocks noGrp="1"/>
          </p:cNvSpPr>
          <p:nvPr>
            <p:ph idx="1"/>
          </p:nvPr>
        </p:nvSpPr>
        <p:spPr/>
        <p:txBody>
          <a:bodyPr/>
          <a:lstStyle/>
          <a:p>
            <a:r>
              <a:rPr lang="en-US" b="0" i="0" dirty="0">
                <a:solidFill>
                  <a:srgbClr val="51565E"/>
                </a:solidFill>
                <a:effectLst/>
                <a:latin typeface="Roboto" panose="02000000000000000000" pitchFamily="2" charset="0"/>
              </a:rPr>
              <a:t>The nodes in different layers of the neural network are compressed to form a single layer of recurrent neural networks. A, B, and C are the parameters of the </a:t>
            </a:r>
            <a:r>
              <a:rPr lang="en-US" b="0" i="0" dirty="0" err="1">
                <a:solidFill>
                  <a:srgbClr val="51565E"/>
                </a:solidFill>
                <a:effectLst/>
                <a:latin typeface="Roboto" panose="02000000000000000000" pitchFamily="2" charset="0"/>
              </a:rPr>
              <a:t>network.Fully</a:t>
            </a:r>
            <a:r>
              <a:rPr lang="en-US" b="0" i="0" dirty="0">
                <a:solidFill>
                  <a:srgbClr val="51565E"/>
                </a:solidFill>
                <a:effectLst/>
                <a:latin typeface="Roboto" panose="02000000000000000000" pitchFamily="2" charset="0"/>
              </a:rPr>
              <a:t> Connected RNN</a:t>
            </a:r>
            <a:endParaRPr lang="en-US" dirty="0"/>
          </a:p>
        </p:txBody>
      </p:sp>
      <p:pic>
        <p:nvPicPr>
          <p:cNvPr id="2050" name="Picture 2">
            <a:extLst>
              <a:ext uri="{FF2B5EF4-FFF2-40B4-BE49-F238E27FC236}">
                <a16:creationId xmlns:a16="http://schemas.microsoft.com/office/drawing/2014/main" id="{CB1E91D2-D4EB-43A8-8060-B23F0854B8A0}"/>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2044700" y="3153746"/>
            <a:ext cx="8101013" cy="37042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13024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650376-3476-44CD-9BAD-BA8129E34A5A}"/>
              </a:ext>
            </a:extLst>
          </p:cNvPr>
          <p:cNvSpPr>
            <a:spLocks noGrp="1"/>
          </p:cNvSpPr>
          <p:nvPr>
            <p:ph type="title"/>
          </p:nvPr>
        </p:nvSpPr>
        <p:spPr/>
        <p:txBody>
          <a:bodyPr/>
          <a:lstStyle/>
          <a:p>
            <a:r>
              <a:rPr lang="en-US" dirty="0"/>
              <a:t>What is RNN</a:t>
            </a:r>
          </a:p>
        </p:txBody>
      </p:sp>
      <p:sp>
        <p:nvSpPr>
          <p:cNvPr id="3" name="Content Placeholder 2">
            <a:extLst>
              <a:ext uri="{FF2B5EF4-FFF2-40B4-BE49-F238E27FC236}">
                <a16:creationId xmlns:a16="http://schemas.microsoft.com/office/drawing/2014/main" id="{B26A5808-67D8-40F4-A1E7-8A75704C218D}"/>
              </a:ext>
            </a:extLst>
          </p:cNvPr>
          <p:cNvSpPr>
            <a:spLocks noGrp="1"/>
          </p:cNvSpPr>
          <p:nvPr>
            <p:ph idx="1"/>
          </p:nvPr>
        </p:nvSpPr>
        <p:spPr/>
        <p:txBody>
          <a:bodyPr/>
          <a:lstStyle/>
          <a:p>
            <a:r>
              <a:rPr lang="en-US" sz="2000" b="0" i="0" dirty="0">
                <a:solidFill>
                  <a:srgbClr val="51565E"/>
                </a:solidFill>
                <a:effectLst/>
                <a:latin typeface="Roboto" panose="02000000000000000000" pitchFamily="2" charset="0"/>
              </a:rPr>
              <a:t>Here, “x” is the input layer, “h” is the hidden layer, and “y” is the output layer. A, B, and C are the network parameters used to improve the output of the model. At any given time t, the current input is a combination of input at x(t) and x(t-1). The output at any given time is fetched back to the network to improve on the output.</a:t>
            </a:r>
          </a:p>
          <a:p>
            <a:endParaRPr lang="en-US" dirty="0"/>
          </a:p>
        </p:txBody>
      </p:sp>
      <p:pic>
        <p:nvPicPr>
          <p:cNvPr id="3074" name="Picture 2">
            <a:extLst>
              <a:ext uri="{FF2B5EF4-FFF2-40B4-BE49-F238E27FC236}">
                <a16:creationId xmlns:a16="http://schemas.microsoft.com/office/drawing/2014/main" id="{5F3BB72E-08CA-4545-96CF-3DF9B49EAC47}"/>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1184987" y="3172408"/>
            <a:ext cx="10170367" cy="24807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17336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650376-3476-44CD-9BAD-BA8129E34A5A}"/>
              </a:ext>
            </a:extLst>
          </p:cNvPr>
          <p:cNvSpPr>
            <a:spLocks noGrp="1"/>
          </p:cNvSpPr>
          <p:nvPr>
            <p:ph type="title"/>
          </p:nvPr>
        </p:nvSpPr>
        <p:spPr/>
        <p:txBody>
          <a:bodyPr/>
          <a:lstStyle/>
          <a:p>
            <a:r>
              <a:rPr lang="en-US" dirty="0"/>
              <a:t>What is RNN</a:t>
            </a:r>
          </a:p>
        </p:txBody>
      </p:sp>
      <p:pic>
        <p:nvPicPr>
          <p:cNvPr id="4098" name="Picture 2">
            <a:extLst>
              <a:ext uri="{FF2B5EF4-FFF2-40B4-BE49-F238E27FC236}">
                <a16:creationId xmlns:a16="http://schemas.microsoft.com/office/drawing/2014/main" id="{69FAE3FF-E142-4326-B368-B761AA87AE6D}"/>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483567" y="1940767"/>
            <a:ext cx="8688587" cy="42361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98715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650376-3476-44CD-9BAD-BA8129E34A5A}"/>
              </a:ext>
            </a:extLst>
          </p:cNvPr>
          <p:cNvSpPr>
            <a:spLocks noGrp="1"/>
          </p:cNvSpPr>
          <p:nvPr>
            <p:ph type="title"/>
          </p:nvPr>
        </p:nvSpPr>
        <p:spPr/>
        <p:txBody>
          <a:bodyPr/>
          <a:lstStyle/>
          <a:p>
            <a:r>
              <a:rPr lang="en-US" dirty="0"/>
              <a:t>Types of RNN</a:t>
            </a:r>
          </a:p>
        </p:txBody>
      </p:sp>
      <p:sp>
        <p:nvSpPr>
          <p:cNvPr id="3" name="Content Placeholder 2">
            <a:extLst>
              <a:ext uri="{FF2B5EF4-FFF2-40B4-BE49-F238E27FC236}">
                <a16:creationId xmlns:a16="http://schemas.microsoft.com/office/drawing/2014/main" id="{0CC3248D-EED4-4821-BC73-E36F78A13359}"/>
              </a:ext>
            </a:extLst>
          </p:cNvPr>
          <p:cNvSpPr>
            <a:spLocks noGrp="1"/>
          </p:cNvSpPr>
          <p:nvPr>
            <p:ph idx="1"/>
          </p:nvPr>
        </p:nvSpPr>
        <p:spPr/>
        <p:txBody>
          <a:bodyPr/>
          <a:lstStyle/>
          <a:p>
            <a:pPr algn="l"/>
            <a:r>
              <a:rPr lang="en-US" sz="2000" b="0" i="0" dirty="0">
                <a:solidFill>
                  <a:srgbClr val="51565E"/>
                </a:solidFill>
                <a:effectLst/>
                <a:latin typeface="Roboto" panose="02000000000000000000" pitchFamily="2" charset="0"/>
              </a:rPr>
              <a:t>A feed-forward neural network allows information to flow only in the forward direction, from the input nodes, through the hidden layers, and to the output nodes. There are no cycles or loops in the network. </a:t>
            </a:r>
          </a:p>
          <a:p>
            <a:pPr algn="l"/>
            <a:r>
              <a:rPr lang="en-US" sz="2000" b="0" i="0" dirty="0">
                <a:solidFill>
                  <a:srgbClr val="51565E"/>
                </a:solidFill>
                <a:effectLst/>
                <a:latin typeface="Roboto" panose="02000000000000000000" pitchFamily="2" charset="0"/>
              </a:rPr>
              <a:t>Below is how a simplified presentation of a feed-forward neural network looks like:</a:t>
            </a:r>
          </a:p>
          <a:p>
            <a:endParaRPr lang="en-US" dirty="0"/>
          </a:p>
        </p:txBody>
      </p:sp>
      <p:pic>
        <p:nvPicPr>
          <p:cNvPr id="5124" name="Picture 4">
            <a:extLst>
              <a:ext uri="{FF2B5EF4-FFF2-40B4-BE49-F238E27FC236}">
                <a16:creationId xmlns:a16="http://schemas.microsoft.com/office/drawing/2014/main" id="{800CCDAB-833A-47F7-A8CD-E383F183CD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3414713"/>
            <a:ext cx="9829800" cy="2762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63503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650376-3476-44CD-9BAD-BA8129E34A5A}"/>
              </a:ext>
            </a:extLst>
          </p:cNvPr>
          <p:cNvSpPr>
            <a:spLocks noGrp="1"/>
          </p:cNvSpPr>
          <p:nvPr>
            <p:ph type="title"/>
          </p:nvPr>
        </p:nvSpPr>
        <p:spPr/>
        <p:txBody>
          <a:bodyPr/>
          <a:lstStyle/>
          <a:p>
            <a:pPr algn="l"/>
            <a:r>
              <a:rPr lang="en-US" b="0" i="0" dirty="0">
                <a:solidFill>
                  <a:srgbClr val="272C37"/>
                </a:solidFill>
                <a:effectLst/>
                <a:latin typeface="Roboto" panose="02000000000000000000" pitchFamily="2" charset="0"/>
              </a:rPr>
              <a:t>Why Recurrent Neural Networks?</a:t>
            </a:r>
          </a:p>
        </p:txBody>
      </p:sp>
      <p:sp>
        <p:nvSpPr>
          <p:cNvPr id="3" name="Content Placeholder 2">
            <a:extLst>
              <a:ext uri="{FF2B5EF4-FFF2-40B4-BE49-F238E27FC236}">
                <a16:creationId xmlns:a16="http://schemas.microsoft.com/office/drawing/2014/main" id="{0CC3248D-EED4-4821-BC73-E36F78A13359}"/>
              </a:ext>
            </a:extLst>
          </p:cNvPr>
          <p:cNvSpPr>
            <a:spLocks noGrp="1"/>
          </p:cNvSpPr>
          <p:nvPr>
            <p:ph idx="1"/>
          </p:nvPr>
        </p:nvSpPr>
        <p:spPr/>
        <p:txBody>
          <a:bodyPr/>
          <a:lstStyle/>
          <a:p>
            <a:pPr algn="l"/>
            <a:r>
              <a:rPr lang="en-US" b="0" i="0" dirty="0">
                <a:solidFill>
                  <a:srgbClr val="51565E"/>
                </a:solidFill>
                <a:effectLst/>
                <a:latin typeface="Roboto" panose="02000000000000000000" pitchFamily="2" charset="0"/>
              </a:rPr>
              <a:t>RNN were created because there were a few issues in the feed-forward neural network:</a:t>
            </a:r>
          </a:p>
          <a:p>
            <a:pPr algn="l">
              <a:buFont typeface="Arial" panose="020B0604020202020204" pitchFamily="34" charset="0"/>
              <a:buChar char="•"/>
            </a:pPr>
            <a:r>
              <a:rPr lang="en-US" b="0" i="0" dirty="0">
                <a:solidFill>
                  <a:srgbClr val="51565E"/>
                </a:solidFill>
                <a:effectLst/>
                <a:latin typeface="Roboto" panose="02000000000000000000" pitchFamily="2" charset="0"/>
              </a:rPr>
              <a:t>Cannot handle sequential data</a:t>
            </a:r>
          </a:p>
          <a:p>
            <a:pPr algn="l">
              <a:buFont typeface="Arial" panose="020B0604020202020204" pitchFamily="34" charset="0"/>
              <a:buChar char="•"/>
            </a:pPr>
            <a:r>
              <a:rPr lang="en-US" b="0" i="0" dirty="0">
                <a:solidFill>
                  <a:srgbClr val="51565E"/>
                </a:solidFill>
                <a:effectLst/>
                <a:latin typeface="Roboto" panose="02000000000000000000" pitchFamily="2" charset="0"/>
              </a:rPr>
              <a:t>Considers only the current input</a:t>
            </a:r>
          </a:p>
          <a:p>
            <a:pPr algn="l">
              <a:buFont typeface="Arial" panose="020B0604020202020204" pitchFamily="34" charset="0"/>
              <a:buChar char="•"/>
            </a:pPr>
            <a:r>
              <a:rPr lang="en-US" b="0" i="0" dirty="0">
                <a:solidFill>
                  <a:srgbClr val="51565E"/>
                </a:solidFill>
                <a:effectLst/>
                <a:latin typeface="Roboto" panose="02000000000000000000" pitchFamily="2" charset="0"/>
              </a:rPr>
              <a:t>Cannot memorize previous inputs</a:t>
            </a:r>
          </a:p>
          <a:p>
            <a:pPr algn="l"/>
            <a:r>
              <a:rPr lang="en-US" b="0" i="0" dirty="0">
                <a:solidFill>
                  <a:srgbClr val="51565E"/>
                </a:solidFill>
                <a:effectLst/>
                <a:latin typeface="Roboto" panose="02000000000000000000" pitchFamily="2" charset="0"/>
              </a:rPr>
              <a:t>The solution to these issues is the RNN. An RNN can handle sequential data, accepting the current input data, and previously received inputs. RNNs can memorize previous inputs due to their internal memory.</a:t>
            </a:r>
          </a:p>
          <a:p>
            <a:endParaRPr lang="en-US" dirty="0"/>
          </a:p>
        </p:txBody>
      </p:sp>
    </p:spTree>
    <p:extLst>
      <p:ext uri="{BB962C8B-B14F-4D97-AF65-F5344CB8AC3E}">
        <p14:creationId xmlns:p14="http://schemas.microsoft.com/office/powerpoint/2010/main" val="21973391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650376-3476-44CD-9BAD-BA8129E34A5A}"/>
              </a:ext>
            </a:extLst>
          </p:cNvPr>
          <p:cNvSpPr>
            <a:spLocks noGrp="1"/>
          </p:cNvSpPr>
          <p:nvPr>
            <p:ph type="title"/>
          </p:nvPr>
        </p:nvSpPr>
        <p:spPr/>
        <p:txBody>
          <a:bodyPr/>
          <a:lstStyle/>
          <a:p>
            <a:pPr algn="l"/>
            <a:r>
              <a:rPr lang="en-US" b="0" i="0" dirty="0">
                <a:solidFill>
                  <a:srgbClr val="272C37"/>
                </a:solidFill>
                <a:effectLst/>
                <a:latin typeface="Roboto" panose="02000000000000000000" pitchFamily="2" charset="0"/>
              </a:rPr>
              <a:t>Applications of RNN</a:t>
            </a:r>
          </a:p>
        </p:txBody>
      </p:sp>
      <p:sp>
        <p:nvSpPr>
          <p:cNvPr id="3" name="Content Placeholder 2">
            <a:extLst>
              <a:ext uri="{FF2B5EF4-FFF2-40B4-BE49-F238E27FC236}">
                <a16:creationId xmlns:a16="http://schemas.microsoft.com/office/drawing/2014/main" id="{0CC3248D-EED4-4821-BC73-E36F78A13359}"/>
              </a:ext>
            </a:extLst>
          </p:cNvPr>
          <p:cNvSpPr>
            <a:spLocks noGrp="1"/>
          </p:cNvSpPr>
          <p:nvPr>
            <p:ph idx="1"/>
          </p:nvPr>
        </p:nvSpPr>
        <p:spPr/>
        <p:txBody>
          <a:bodyPr/>
          <a:lstStyle/>
          <a:p>
            <a:pPr algn="l"/>
            <a:r>
              <a:rPr lang="en-US" b="0" i="0" dirty="0">
                <a:solidFill>
                  <a:srgbClr val="272C37"/>
                </a:solidFill>
                <a:effectLst/>
                <a:latin typeface="Roboto" panose="02000000000000000000" pitchFamily="2" charset="0"/>
              </a:rPr>
              <a:t>Image Captioning</a:t>
            </a:r>
          </a:p>
          <a:p>
            <a:pPr algn="l"/>
            <a:r>
              <a:rPr lang="en-US" b="0" i="0" dirty="0">
                <a:solidFill>
                  <a:srgbClr val="51565E"/>
                </a:solidFill>
                <a:effectLst/>
                <a:latin typeface="Roboto" panose="02000000000000000000" pitchFamily="2" charset="0"/>
              </a:rPr>
              <a:t>RNNs are used to caption an image by analyzing the activities present.</a:t>
            </a:r>
          </a:p>
          <a:p>
            <a:endParaRPr lang="en-US" dirty="0"/>
          </a:p>
        </p:txBody>
      </p:sp>
      <p:pic>
        <p:nvPicPr>
          <p:cNvPr id="6148" name="Picture 4" descr="Image Captioning">
            <a:extLst>
              <a:ext uri="{FF2B5EF4-FFF2-40B4-BE49-F238E27FC236}">
                <a16:creationId xmlns:a16="http://schemas.microsoft.com/office/drawing/2014/main" id="{E5FCB40B-B552-4AEB-9C37-6ECE8CA0DC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30076" y="3653616"/>
            <a:ext cx="6838950" cy="2219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189012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1969</TotalTime>
  <Words>763</Words>
  <Application>Microsoft Office PowerPoint</Application>
  <PresentationFormat>Widescreen</PresentationFormat>
  <Paragraphs>85</Paragraphs>
  <Slides>25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25</vt:i4>
      </vt:variant>
    </vt:vector>
  </HeadingPairs>
  <TitlesOfParts>
    <vt:vector size="30" baseType="lpstr">
      <vt:lpstr>Arial</vt:lpstr>
      <vt:lpstr>Calibri</vt:lpstr>
      <vt:lpstr>Calibri Light</vt:lpstr>
      <vt:lpstr>Roboto</vt:lpstr>
      <vt:lpstr>Office Theme</vt:lpstr>
      <vt:lpstr>Recurrent Neural Network (RNN)</vt:lpstr>
      <vt:lpstr>What is RNN</vt:lpstr>
      <vt:lpstr>What is RNN</vt:lpstr>
      <vt:lpstr>What is RNN</vt:lpstr>
      <vt:lpstr>What is RNN</vt:lpstr>
      <vt:lpstr>What is RNN</vt:lpstr>
      <vt:lpstr>Types of RNN</vt:lpstr>
      <vt:lpstr>Why Recurrent Neural Networks?</vt:lpstr>
      <vt:lpstr>Applications of RNN</vt:lpstr>
      <vt:lpstr>Applications of RNN</vt:lpstr>
      <vt:lpstr>Types of RNN</vt:lpstr>
      <vt:lpstr>Types of RNN</vt:lpstr>
      <vt:lpstr>Types of RNN</vt:lpstr>
      <vt:lpstr>Long Short Term Memory (LSTM)</vt:lpstr>
      <vt:lpstr>Long Short Term Memory (LSTM)</vt:lpstr>
      <vt:lpstr>Long Short Term Memory (LSTM)</vt:lpstr>
      <vt:lpstr>Long Short Term Memory (LSTM)</vt:lpstr>
      <vt:lpstr>Long Short Term Memory (LSTM)</vt:lpstr>
      <vt:lpstr>Long Short Term Memory (LSTM)</vt:lpstr>
      <vt:lpstr>Long Short Term Memory (LSTM)</vt:lpstr>
      <vt:lpstr>Long Short Term Memory (LSTM)</vt:lpstr>
      <vt:lpstr>Long Short Term Memory (LSTM)</vt:lpstr>
      <vt:lpstr>Long Short Term Memory (LSTM)</vt:lpstr>
      <vt:lpstr>Long Short Term Memory (LSTM)</vt:lpstr>
      <vt:lpstr> 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Yolo</dc:title>
  <dc:creator>raghu prasad</dc:creator>
  <cp:lastModifiedBy>raghu prasad</cp:lastModifiedBy>
  <cp:revision>144</cp:revision>
  <dcterms:created xsi:type="dcterms:W3CDTF">2021-09-07T14:33:08Z</dcterms:created>
  <dcterms:modified xsi:type="dcterms:W3CDTF">2021-09-15T09:20:01Z</dcterms:modified>
</cp:coreProperties>
</file>